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04" r:id="rId5"/>
    <p:sldId id="299" r:id="rId6"/>
    <p:sldId id="314" r:id="rId7"/>
    <p:sldId id="308" r:id="rId8"/>
    <p:sldId id="317" r:id="rId9"/>
    <p:sldId id="288" r:id="rId10"/>
    <p:sldId id="310" r:id="rId11"/>
    <p:sldId id="318" r:id="rId12"/>
    <p:sldId id="319" r:id="rId13"/>
    <p:sldId id="320" r:id="rId14"/>
    <p:sldId id="258" r:id="rId15"/>
    <p:sldId id="301" r:id="rId16"/>
    <p:sldId id="321" r:id="rId17"/>
    <p:sldId id="322" r:id="rId18"/>
    <p:sldId id="323" r:id="rId19"/>
    <p:sldId id="324" r:id="rId20"/>
    <p:sldId id="311" r:id="rId21"/>
    <p:sldId id="325" r:id="rId22"/>
    <p:sldId id="268" r:id="rId23"/>
    <p:sldId id="326" r:id="rId24"/>
    <p:sldId id="327" r:id="rId25"/>
    <p:sldId id="329" r:id="rId26"/>
    <p:sldId id="328" r:id="rId27"/>
    <p:sldId id="330" r:id="rId28"/>
    <p:sldId id="275" r:id="rId29"/>
    <p:sldId id="331" r:id="rId30"/>
    <p:sldId id="305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93750" autoAdjust="0"/>
  </p:normalViewPr>
  <p:slideViewPr>
    <p:cSldViewPr snapToGrid="0">
      <p:cViewPr varScale="1">
        <p:scale>
          <a:sx n="65" d="100"/>
          <a:sy n="65" d="100"/>
        </p:scale>
        <p:origin x="102" y="3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270352-47EE-4790-B7B6-C96CFE5CC5E6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2025-10-22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0FB799F-7C47-4DE3-B166-26E6E358BF41}" type="datetime1">
              <a:rPr lang="ko-KR" altLang="en-US" noProof="0" smtClean="0"/>
              <a:t>2025-10-22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B990660-4B7D-4C11-96DB-B19FFA8CA93C}" type="slidenum">
              <a:rPr lang="en-US" altLang="ko-KR" noProof="0" smtClean="0"/>
              <a:pPr/>
              <a:t>‹#›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0A3D9-AC32-A5EB-E4EC-8EF069FEA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BB9278-7789-7801-B87F-83F9F6B07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708BF2-F74F-FE1D-849C-AC131346A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2C776B-2E73-DDF2-71EF-010692183A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432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32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72F07-C214-4B0F-C5C3-56662C640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D3D2C4-F6C7-BAAB-ABB5-97524001C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171377-A600-5B39-833E-40F8B77AD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E4F6ED-A0DE-85D1-C917-DA5CFC7E7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311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613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93255-8D91-FB67-C472-F71C7630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B49E5D-671E-79B3-B027-5B1DB31E0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54D0EA-4655-9EE9-C6B4-D74E73005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75AB25-BFD6-AF86-D9B6-9F45983ED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428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C3FB3-1B71-2D74-48AD-3D203779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356146-D94D-CBF2-C249-04C58B276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C20E75-4705-3B73-DDB5-ACF7AEE75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8D88AD-D57C-C761-9967-4BDB2FF52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673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245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DBBF5-EA0E-79CE-35FB-0DB186391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46A4C2-9B8E-3E50-98F4-AB587FB0E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BC141F-9F6F-7C4B-65E9-DD2D3708B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A4C17-CED4-571E-CB4F-CA0B6BE113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131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84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51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0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21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7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39829-F0E6-4141-A0A4-6C28E372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0E303-0602-4886-F692-E2E09278E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93AC17-F04D-A31C-7ECE-C7635BCBB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BC934A-4F9F-7C6B-6480-C69A4DFFDD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7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직사각형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ko-KR" noProof="0">
                <a:latin typeface="맑은 고딕" panose="020B0503020000020004" pitchFamily="50" charset="-127"/>
                <a:ea typeface="맑은 고딕" panose="020B0503020000020004" pitchFamily="50" charset="-127"/>
              </a:rPr>
              <a:t>6.53</a:t>
            </a:r>
          </a:p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10" name="그림 개체 틀 16" descr="추상적이고 다채로운 건물 일러스트레이션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시장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구역 머리글</a:t>
            </a:r>
          </a:p>
        </p:txBody>
      </p:sp>
      <p:sp>
        <p:nvSpPr>
          <p:cNvPr id="19" name="날짜 개체 틀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cxnSp>
        <p:nvCxnSpPr>
          <p:cNvPr id="5" name="직선 연결선(S)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날짜 개체 틀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성장 전략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2" name="텍스트 개체 틀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4" name="텍스트 개체 틀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0" name="텍스트 개체 틀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1" name="텍스트 개체 틀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33" name="텍스트 개체 틀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grpSp>
        <p:nvGrpSpPr>
          <p:cNvPr id="956" name="그림 개체 틀 1925" descr="추상적이고 다채로운 건물 일러스트레이션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59" name="바닥글 개체 틀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4" name="텍스트 개체 틀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cxnSp>
        <p:nvCxnSpPr>
          <p:cNvPr id="65" name="직선 연결선(S)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텍스트 개체 틀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  <a:endParaRPr lang="ko-KR" altLang="en-ZA" noProof="0"/>
          </a:p>
        </p:txBody>
      </p:sp>
      <p:sp>
        <p:nvSpPr>
          <p:cNvPr id="67" name="텍스트 개체 틀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연도 월</a:t>
            </a:r>
            <a:endParaRPr lang="ko-KR" altLang="en-ZA" noProof="0"/>
          </a:p>
        </p:txBody>
      </p:sp>
      <p:sp>
        <p:nvSpPr>
          <p:cNvPr id="68" name="날짜 개체 틀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재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팀구성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3" name="그림 개체 틀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팀구성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그림 개체 틀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그림 개체 틀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그림 개체 틀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그림 개체 틀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그림 개체 틀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grpSp>
        <p:nvGrpSpPr>
          <p:cNvPr id="971" name="그림 개체 틀 986" descr="추상적이고 다채로운 건물 일러스트레이션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요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림 개체 틀 20" descr="추상적이고 다채로운 건물 일러스트레이션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75" name="텍스트 개체 틀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감사합니다.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grpSp>
        <p:nvGrpSpPr>
          <p:cNvPr id="10" name="그림 개체 틀 44" descr="추상적이고 다채로운 건물 일러스트레이션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림 개체 틀 57" descr="추상적이고 다채로운 건물 일러스트레이션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림 개체 틀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품 개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림 개체 틀 1029" descr="추상적이고 다채로운 건물 일러스트레이션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19" name="텍스트 개체 틀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2" name="텍스트 개체 틀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3" name="텍스트 개체 틀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24" name="텍스트 개체 틀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텍스트 클릭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품 혜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4" name="텍스트 개체 틀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5" name="텍스트 개체 틀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grpSp>
        <p:nvGrpSpPr>
          <p:cNvPr id="7" name="그림 개체 틀 795" descr="추상적이고 다채로운 건물 일러스트레이션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비즈니스 모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9" name="내용 개체 틀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0" name="텍스트 개체 틀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2" name="내용 개체 틀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아이콘</a:t>
            </a:r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US" noProof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시장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(S)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1</a:t>
            </a:r>
            <a:endParaRPr lang="ko-KR" altLang="en-US" noProof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2</a:t>
            </a:r>
            <a:endParaRPr lang="ko-KR" altLang="en-US" noProof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/>
              <a:t>3</a:t>
            </a:r>
            <a:endParaRPr lang="ko-KR" altLang="en-US" noProof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4" name="날짜 개체 틀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20XX/7/1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news.kbs.co.kr/news/pc/view/view.do?ncd=518268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s.go.kr/site/smba/ex/bbs/View.do?cbIdx=86&amp;bcIdx=102610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eoul.go.kr/gov/archives/4022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di.re.kr/research/jepView?art_no=1754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jtK8yd0Lb0&amp;t=267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/>
          <a:lstStyle/>
          <a:p>
            <a:pPr rtl="0"/>
            <a:r>
              <a:rPr lang="ko-KR" altLang="en-US" dirty="0"/>
              <a:t>진격의 늑대 소개</a:t>
            </a:r>
            <a:br>
              <a:rPr lang="en-US" altLang="ko-KR" dirty="0"/>
            </a:br>
            <a:r>
              <a:rPr lang="en-US" altLang="ko-KR" sz="2800" dirty="0"/>
              <a:t>chapter 4. </a:t>
            </a:r>
            <a:r>
              <a:rPr lang="ko-KR" altLang="en-US" sz="2800" dirty="0"/>
              <a:t>스타트업 육성 정책의 대전환</a:t>
            </a:r>
            <a:endParaRPr lang="ko-KR" altLang="en-US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en-US" altLang="ko-KR" dirty="0"/>
              <a:t>2020214264 </a:t>
            </a:r>
            <a:r>
              <a:rPr lang="ko-KR" altLang="en-US" dirty="0"/>
              <a:t>원성연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4E9171-E6C2-C312-A3DB-9F75C4EB5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96302-D75C-25D8-4665-67C4FBEE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10</a:t>
            </a:fld>
            <a:endParaRPr lang="ko-KR" alt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2D4D9-007E-4FC0-84D2-DF733158FC87}"/>
              </a:ext>
            </a:extLst>
          </p:cNvPr>
          <p:cNvSpPr txBox="1"/>
          <p:nvPr/>
        </p:nvSpPr>
        <p:spPr>
          <a:xfrm>
            <a:off x="661219" y="427082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양질의 일자리를 위한 교육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4A1BD-394B-6008-95D4-F27ED55D41D0}"/>
              </a:ext>
            </a:extLst>
          </p:cNvPr>
          <p:cNvSpPr txBox="1"/>
          <p:nvPr/>
        </p:nvSpPr>
        <p:spPr>
          <a:xfrm>
            <a:off x="661219" y="1165123"/>
            <a:ext cx="4114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저자는</a:t>
            </a:r>
            <a:r>
              <a:rPr lang="en-US" altLang="ko-KR" sz="1600" dirty="0"/>
              <a:t>, </a:t>
            </a:r>
            <a:r>
              <a:rPr lang="ko-KR" altLang="en-US" sz="1600" dirty="0"/>
              <a:t>세계경제포럼이 제시한 </a:t>
            </a:r>
            <a:r>
              <a:rPr lang="en-US" altLang="ko-KR" sz="1600" dirty="0"/>
              <a:t>10</a:t>
            </a:r>
            <a:r>
              <a:rPr lang="ko-KR" altLang="en-US" sz="1600" dirty="0"/>
              <a:t>대 역량을 이렇게 제시함</a:t>
            </a:r>
            <a:endParaRPr lang="en-US" altLang="ko-KR" sz="1600" dirty="0"/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=&gt;1)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복합 문제 해결 능력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2)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비판적 사고 능력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3)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창의력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4)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인적자원 관리 능력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5)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협업 능력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6)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감성 능력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7)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판단 및 의사 결정 능력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8)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서비스 지향성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9)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협상 능력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10)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인지적 유연성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/>
              <a:t>=&gt; </a:t>
            </a:r>
            <a:r>
              <a:rPr lang="ko-KR" altLang="en-US" sz="1600" dirty="0"/>
              <a:t>이를 통해</a:t>
            </a:r>
            <a:r>
              <a:rPr lang="en-US" altLang="ko-KR" sz="1600" dirty="0"/>
              <a:t>, </a:t>
            </a:r>
            <a:r>
              <a:rPr lang="ko-KR" altLang="en-US" sz="1600" dirty="0"/>
              <a:t>스타트업</a:t>
            </a:r>
            <a:r>
              <a:rPr lang="en-US" altLang="ko-KR" sz="1600" dirty="0"/>
              <a:t>, </a:t>
            </a:r>
            <a:r>
              <a:rPr lang="ko-KR" altLang="en-US" sz="1600" dirty="0"/>
              <a:t>공교육 모두 이런 핵심 역량을 통해 발전할 수 있다고 하나</a:t>
            </a:r>
            <a:r>
              <a:rPr lang="en-US" altLang="ko-KR" sz="1600" dirty="0"/>
              <a:t>, </a:t>
            </a:r>
            <a:r>
              <a:rPr lang="ko-KR" altLang="en-US" sz="1600" dirty="0"/>
              <a:t>공교육 현장은 이에 대비한 교육이 미비하다고 지적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B0EBD-EBCB-E521-4550-7C5C53010688}"/>
              </a:ext>
            </a:extLst>
          </p:cNvPr>
          <p:cNvSpPr txBox="1"/>
          <p:nvPr/>
        </p:nvSpPr>
        <p:spPr>
          <a:xfrm>
            <a:off x="5501148" y="427082"/>
            <a:ext cx="558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대학 학제 개편 제안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0F5A5-4E15-B9F1-9AC6-AA22C59C5D48}"/>
              </a:ext>
            </a:extLst>
          </p:cNvPr>
          <p:cNvSpPr txBox="1"/>
          <p:nvPr/>
        </p:nvSpPr>
        <p:spPr>
          <a:xfrm>
            <a:off x="5309419" y="1165123"/>
            <a:ext cx="36133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저자는 대학 학제 개편에 대한 제안을 이렇게 설명함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=&gt;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기존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6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초등학교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)-3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중학교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)-3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중학교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)-4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대학교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-&gt;24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 사회생활 시작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대안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:4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초등학교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)-2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중학교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)-2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고등학교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)-4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대학교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-&gt;20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살에 사회생활 시작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일찍 사회생활을 시작함 으로서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최첨단 미래 기술의 현장에 대한 최적의 인재 성장과 스타트업 인재 개발에 적극적으로 행동해야 한다고 말함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srgbClr val="00B0F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베트남 스타트업 행사의 총괄 </a:t>
            </a:r>
            <a:r>
              <a:rPr lang="en-US" altLang="ko-KR" sz="1600" dirty="0">
                <a:solidFill>
                  <a:srgbClr val="00B0F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  <a:r>
              <a:rPr lang="ko-KR" altLang="en-US" sz="1600" dirty="0">
                <a:solidFill>
                  <a:srgbClr val="00B0F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의 나이는 </a:t>
            </a:r>
            <a:r>
              <a:rPr lang="en-US" altLang="ko-KR" sz="1600" dirty="0">
                <a:solidFill>
                  <a:srgbClr val="00B0F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600" dirty="0">
                <a:solidFill>
                  <a:srgbClr val="00B0F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세에 불과했음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69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95952"/>
            <a:ext cx="10515600" cy="1299411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3200" dirty="0"/>
              <a:t>2]</a:t>
            </a:r>
            <a:r>
              <a:rPr lang="ko-KR" altLang="en-US" sz="3200" dirty="0"/>
              <a:t>지방대 폐교와 학력 양극화 문제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4F4B8-7C91-170B-0BA1-2DDD05B909CB}"/>
              </a:ext>
            </a:extLst>
          </p:cNvPr>
          <p:cNvSpPr txBox="1"/>
          <p:nvPr/>
        </p:nvSpPr>
        <p:spPr>
          <a:xfrm>
            <a:off x="221226" y="5501148"/>
            <a:ext cx="44097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지방대 폐교와 학력 양극화 문제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주요 부분</a:t>
            </a:r>
            <a:r>
              <a:rPr lang="en-US" altLang="ko-KR" sz="1600" b="1" dirty="0"/>
              <a:t> 1)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취업률로 대변되는 현실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스타트업 창업에도 학력이 중요하다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457F4-325C-D485-6912-6B6A0419929E}"/>
              </a:ext>
            </a:extLst>
          </p:cNvPr>
          <p:cNvSpPr txBox="1"/>
          <p:nvPr/>
        </p:nvSpPr>
        <p:spPr>
          <a:xfrm>
            <a:off x="6096000" y="5393426"/>
            <a:ext cx="5560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창업 중심 대학의 방향성과 공교육 변화를 위한 무한 도전</a:t>
            </a:r>
            <a:endParaRPr lang="en-US" altLang="ko-KR" sz="1600" b="1" dirty="0"/>
          </a:p>
          <a:p>
            <a:r>
              <a:rPr lang="en-US" altLang="ko-KR" sz="1600" b="1" dirty="0"/>
              <a:t>(</a:t>
            </a:r>
            <a:r>
              <a:rPr lang="ko-KR" altLang="en-US" sz="1600" b="1" dirty="0"/>
              <a:t>주요 부분</a:t>
            </a:r>
            <a:r>
              <a:rPr lang="en-US" altLang="ko-KR" sz="1600" b="1" dirty="0"/>
              <a:t> 2)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늑대의 야생성을 키워주는 사회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 err="1"/>
              <a:t>넥스트챌린지</a:t>
            </a:r>
            <a:r>
              <a:rPr lang="ko-KR" altLang="en-US" sz="1600" dirty="0"/>
              <a:t> 유니버시티와 </a:t>
            </a:r>
            <a:r>
              <a:rPr lang="en-US" altLang="ko-KR" sz="1600" dirty="0"/>
              <a:t>3S </a:t>
            </a:r>
            <a:r>
              <a:rPr lang="ko-KR" altLang="en-US" sz="1600" dirty="0"/>
              <a:t>마인드셋 교육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dirty="0"/>
              <a:t>지방대 폐교와 양극화 문제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199" y="1364725"/>
            <a:ext cx="2743200" cy="365125"/>
          </a:xfrm>
        </p:spPr>
        <p:txBody>
          <a:bodyPr rtlCol="0"/>
          <a:lstStyle/>
          <a:p>
            <a:pPr rtl="0"/>
            <a:r>
              <a:rPr lang="ko-KR" altLang="en-US" sz="1800" b="1" dirty="0">
                <a:solidFill>
                  <a:schemeClr val="bg1">
                    <a:lumMod val="65000"/>
                  </a:schemeClr>
                </a:solidFill>
              </a:rPr>
              <a:t>취업률로 대비되는 현실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2012958"/>
            <a:ext cx="4530213" cy="3981960"/>
          </a:xfrm>
        </p:spPr>
        <p:txBody>
          <a:bodyPr rtlCol="0">
            <a:normAutofit/>
          </a:bodyPr>
          <a:lstStyle/>
          <a:p>
            <a:pPr algn="l" rtl="0"/>
            <a:r>
              <a:rPr lang="ko-KR" altLang="en-US" noProof="1"/>
              <a:t>해당 책에서 저자는 대학이 홍보를 위해 내세우는 취업률이 스타트업</a:t>
            </a:r>
            <a:r>
              <a:rPr lang="en-US" altLang="ko-KR" noProof="1"/>
              <a:t>, </a:t>
            </a:r>
            <a:r>
              <a:rPr lang="ko-KR" altLang="en-US" noProof="1"/>
              <a:t>인재 육성에 적합한 대응인가에 대해 부정적인 답변을 놓았다</a:t>
            </a:r>
            <a:r>
              <a:rPr lang="en-US" altLang="ko-KR" noProof="1"/>
              <a:t>.</a:t>
            </a:r>
          </a:p>
          <a:p>
            <a:pPr algn="l" rtl="0"/>
            <a:r>
              <a:rPr lang="en-US" altLang="ko-KR" noProof="1"/>
              <a:t>-&gt;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FFFF00"/>
                </a:highlight>
              </a:rPr>
              <a:t>그 에시가 학령 인구 감소로 부산에서 지난 </a:t>
            </a:r>
            <a:r>
              <a:rPr lang="en-US" altLang="ko-KR" b="1" noProof="1">
                <a:solidFill>
                  <a:srgbClr val="FF0000"/>
                </a:solidFill>
                <a:highlight>
                  <a:srgbClr val="FFFF00"/>
                </a:highlight>
              </a:rPr>
              <a:t>10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FFFF00"/>
                </a:highlight>
              </a:rPr>
              <a:t>년간 학과 </a:t>
            </a:r>
            <a:r>
              <a:rPr lang="en-US" altLang="ko-KR" b="1" noProof="1">
                <a:solidFill>
                  <a:srgbClr val="FF0000"/>
                </a:solidFill>
                <a:highlight>
                  <a:srgbClr val="FFFF00"/>
                </a:highlight>
              </a:rPr>
              <a:t>100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FFFF00"/>
                </a:highlight>
              </a:rPr>
              <a:t>개 이상 폐지 됬으며</a:t>
            </a:r>
            <a:r>
              <a:rPr lang="en-US" altLang="ko-KR" b="1" noProof="1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FFFF00"/>
                </a:highlight>
              </a:rPr>
              <a:t>경북대학교에서도 </a:t>
            </a:r>
            <a:r>
              <a:rPr lang="en-US" altLang="ko-KR" b="1" noProof="1">
                <a:solidFill>
                  <a:srgbClr val="FF0000"/>
                </a:solidFill>
                <a:highlight>
                  <a:srgbClr val="FFFF00"/>
                </a:highlight>
              </a:rPr>
              <a:t>5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FFFF00"/>
                </a:highlight>
              </a:rPr>
              <a:t>년간 떠나간 학생이 </a:t>
            </a:r>
            <a:r>
              <a:rPr lang="en-US" altLang="ko-KR" b="1" noProof="1">
                <a:solidFill>
                  <a:srgbClr val="FF0000"/>
                </a:solidFill>
                <a:highlight>
                  <a:srgbClr val="FFFF00"/>
                </a:highlight>
              </a:rPr>
              <a:t>3,000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FFFF00"/>
                </a:highlight>
              </a:rPr>
              <a:t>명 이상이 됬다고 발표함</a:t>
            </a:r>
            <a:endParaRPr lang="en-US" altLang="ko-KR" b="1" noProof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l" rtl="0"/>
            <a:r>
              <a:rPr lang="en-US" altLang="ko-KR" b="1" noProof="1">
                <a:solidFill>
                  <a:srgbClr val="FF0000"/>
                </a:solidFill>
                <a:highlight>
                  <a:srgbClr val="FFFF00"/>
                </a:highlight>
              </a:rPr>
              <a:t>=&gt; 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FFFF00"/>
                </a:highlight>
              </a:rPr>
              <a:t>특히</a:t>
            </a:r>
            <a:r>
              <a:rPr lang="en-US" altLang="ko-KR" b="1" noProof="1">
                <a:solidFill>
                  <a:srgbClr val="FF0000"/>
                </a:solidFill>
                <a:highlight>
                  <a:srgbClr val="FFFF00"/>
                </a:highlight>
              </a:rPr>
              <a:t>, 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FFFF00"/>
                </a:highlight>
              </a:rPr>
              <a:t>경북대학교 학생 </a:t>
            </a:r>
            <a:r>
              <a:rPr lang="en-US" altLang="ko-KR" b="1" noProof="1">
                <a:solidFill>
                  <a:srgbClr val="FF0000"/>
                </a:solidFill>
                <a:highlight>
                  <a:srgbClr val="FFFF00"/>
                </a:highlight>
              </a:rPr>
              <a:t>3,000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FFFF00"/>
                </a:highlight>
              </a:rPr>
              <a:t>명이 떠나간 이유는 타 학교 진학을 목적으로 했다고 발표</a:t>
            </a:r>
            <a:endParaRPr lang="en-US" altLang="ko-KR" b="1" noProof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l" rtl="0"/>
            <a:r>
              <a:rPr lang="ko-KR" altLang="en-US" noProof="1"/>
              <a:t>이는</a:t>
            </a:r>
            <a:r>
              <a:rPr lang="en-US" altLang="ko-KR" noProof="1"/>
              <a:t>, </a:t>
            </a:r>
            <a:r>
              <a:rPr lang="ko-KR" altLang="en-US" noProof="1"/>
              <a:t>결론적으로 현재 대학 평가는 </a:t>
            </a:r>
            <a:r>
              <a:rPr lang="en-US" altLang="ko-KR" noProof="1"/>
              <a:t>‘</a:t>
            </a:r>
            <a:r>
              <a:rPr lang="ko-KR" altLang="en-US" noProof="1"/>
              <a:t>취업률</a:t>
            </a:r>
            <a:r>
              <a:rPr lang="en-US" altLang="ko-KR" noProof="1"/>
              <a:t>’</a:t>
            </a:r>
            <a:r>
              <a:rPr lang="ko-KR" altLang="en-US" noProof="1"/>
              <a:t>에만 머물러 있으며</a:t>
            </a:r>
            <a:r>
              <a:rPr lang="en-US" altLang="ko-KR" noProof="1"/>
              <a:t>, </a:t>
            </a:r>
            <a:r>
              <a:rPr lang="ko-KR" altLang="en-US" noProof="1"/>
              <a:t>시대에 맞는 인재를 육성해야 하는 시기에 대응을 하지 못하는 환경이 되었다고 말하고 있음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CFD4FA-6146-8643-1C18-4543A68E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316" y="1626009"/>
            <a:ext cx="3564194" cy="43764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90A864-3790-AF87-AD6D-EE1900D4CAF3}"/>
              </a:ext>
            </a:extLst>
          </p:cNvPr>
          <p:cNvSpPr txBox="1"/>
          <p:nvPr/>
        </p:nvSpPr>
        <p:spPr>
          <a:xfrm>
            <a:off x="9178414" y="2192338"/>
            <a:ext cx="25981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‘학과 </a:t>
            </a:r>
            <a:r>
              <a:rPr lang="en-US" altLang="ko-KR" dirty="0">
                <a:hlinkClick r:id="rId4"/>
              </a:rPr>
              <a:t>100</a:t>
            </a:r>
            <a:r>
              <a:rPr lang="ko-KR" altLang="en-US" dirty="0">
                <a:hlinkClick r:id="rId4"/>
              </a:rPr>
              <a:t>개 폐지’ 지방대 위기</a:t>
            </a:r>
            <a:r>
              <a:rPr lang="en-US" altLang="ko-KR" dirty="0">
                <a:hlinkClick r:id="rId4"/>
              </a:rPr>
              <a:t>, </a:t>
            </a:r>
            <a:r>
              <a:rPr lang="ko-KR" altLang="en-US" dirty="0">
                <a:hlinkClick r:id="rId4"/>
              </a:rPr>
              <a:t>지역 위기로 확산 우려 </a:t>
            </a:r>
            <a:r>
              <a:rPr lang="en-US" altLang="ko-KR" dirty="0">
                <a:hlinkClick r:id="rId4"/>
              </a:rPr>
              <a:t>| KBS </a:t>
            </a:r>
            <a:r>
              <a:rPr lang="ko-KR" altLang="en-US" dirty="0">
                <a:hlinkClick r:id="rId4"/>
              </a:rPr>
              <a:t>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50B389-F096-5563-5971-B7E0ACD60E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noProof="0" smtClean="0"/>
              <a:pPr/>
              <a:t>13</a:t>
            </a:fld>
            <a:endParaRPr lang="ko-KR" altLang="en-US" noProof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A98887A-48E8-7AFE-1E7E-CE257CBBCC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4355" y="1196698"/>
            <a:ext cx="4114799" cy="224071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스타트업이</a:t>
            </a:r>
            <a:r>
              <a:rPr lang="ko-KR" altLang="en-US" dirty="0"/>
              <a:t> 만들어낼 미래의 새로운 성과와 변화는 반길 만한 문제</a:t>
            </a:r>
            <a:r>
              <a:rPr lang="en-US" altLang="ko-KR" dirty="0"/>
              <a:t>-&gt; </a:t>
            </a:r>
            <a:r>
              <a:rPr lang="ko-KR" altLang="en-US" dirty="0"/>
              <a:t>그러나 부작용도 존재함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=&gt;</a:t>
            </a:r>
            <a:r>
              <a:rPr lang="ko-KR" altLang="en-US" b="1" dirty="0">
                <a:solidFill>
                  <a:srgbClr val="FF0000"/>
                </a:solidFill>
              </a:rPr>
              <a:t>이 내용을 코로나 </a:t>
            </a:r>
            <a:r>
              <a:rPr lang="en-US" altLang="ko-KR" b="1" dirty="0">
                <a:solidFill>
                  <a:srgbClr val="FF0000"/>
                </a:solidFill>
              </a:rPr>
              <a:t>19</a:t>
            </a:r>
            <a:r>
              <a:rPr lang="ko-KR" altLang="en-US" b="1" dirty="0">
                <a:solidFill>
                  <a:srgbClr val="FF0000"/>
                </a:solidFill>
              </a:rPr>
              <a:t>와 </a:t>
            </a:r>
            <a:r>
              <a:rPr lang="ko-KR" altLang="en-US" b="1" dirty="0" err="1">
                <a:solidFill>
                  <a:srgbClr val="FF0000"/>
                </a:solidFill>
              </a:rPr>
              <a:t>연관지어</a:t>
            </a:r>
            <a:r>
              <a:rPr lang="ko-KR" altLang="en-US" b="1" dirty="0">
                <a:solidFill>
                  <a:srgbClr val="FF0000"/>
                </a:solidFill>
              </a:rPr>
              <a:t> 이면에 존재하는 뼈아픈 양극화와 불합리한 현실이 존재한다고 말함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CD66E9E-82E6-A8EB-BE96-928B1AE612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9154" y="1059755"/>
            <a:ext cx="3955026" cy="4755316"/>
          </a:xfrm>
        </p:spPr>
        <p:txBody>
          <a:bodyPr>
            <a:normAutofit/>
          </a:bodyPr>
          <a:lstStyle/>
          <a:p>
            <a:r>
              <a:rPr lang="ko-KR" altLang="en-US" dirty="0"/>
              <a:t>코로나</a:t>
            </a:r>
            <a:r>
              <a:rPr lang="en-US" altLang="ko-KR" dirty="0"/>
              <a:t>-19 </a:t>
            </a:r>
            <a:r>
              <a:rPr lang="ko-KR" altLang="en-US" dirty="0"/>
              <a:t>가 휩쓴 </a:t>
            </a:r>
            <a:r>
              <a:rPr lang="en-US" altLang="ko-KR" dirty="0"/>
              <a:t>2020 </a:t>
            </a:r>
            <a:r>
              <a:rPr lang="ko-KR" altLang="en-US" dirty="0"/>
              <a:t>전 세계 실업 사태는 저임금 노동자에 집중 되었음</a:t>
            </a:r>
            <a:endParaRPr lang="en-US" altLang="ko-KR" dirty="0"/>
          </a:p>
          <a:p>
            <a:r>
              <a:rPr lang="en-US" altLang="ko-KR" dirty="0"/>
              <a:t>=&gt;</a:t>
            </a:r>
            <a:r>
              <a:rPr lang="ko-KR" altLang="en-US" dirty="0"/>
              <a:t>네덜란드</a:t>
            </a:r>
            <a:r>
              <a:rPr lang="en-US" altLang="ko-KR" dirty="0"/>
              <a:t>, </a:t>
            </a:r>
            <a:r>
              <a:rPr lang="ko-KR" altLang="en-US" dirty="0"/>
              <a:t>스웨덴</a:t>
            </a:r>
            <a:r>
              <a:rPr lang="en-US" altLang="ko-KR" dirty="0"/>
              <a:t>, </a:t>
            </a:r>
            <a:r>
              <a:rPr lang="ko-KR" altLang="en-US" dirty="0"/>
              <a:t>헝가리 등 국가에서 해고된 전체 임금 노동자는 </a:t>
            </a:r>
            <a:r>
              <a:rPr lang="en-US" altLang="ko-KR" dirty="0"/>
              <a:t>70%</a:t>
            </a:r>
          </a:p>
          <a:p>
            <a:r>
              <a:rPr lang="ko-KR" altLang="en-US" dirty="0"/>
              <a:t>미국 통계청 조사에도 재택근무를 하는 회사 가운데 </a:t>
            </a:r>
            <a:r>
              <a:rPr lang="en-US" altLang="ko-KR" dirty="0"/>
              <a:t>60%</a:t>
            </a:r>
            <a:r>
              <a:rPr lang="ko-KR" altLang="en-US" dirty="0"/>
              <a:t>이상은 </a:t>
            </a:r>
            <a:r>
              <a:rPr lang="en-US" altLang="ko-KR" dirty="0"/>
              <a:t>4</a:t>
            </a:r>
            <a:r>
              <a:rPr lang="ko-KR" altLang="en-US" dirty="0"/>
              <a:t>년제 졸업</a:t>
            </a:r>
            <a:r>
              <a:rPr lang="en-US" altLang="ko-KR" dirty="0"/>
              <a:t>, 20%</a:t>
            </a:r>
            <a:r>
              <a:rPr lang="ko-KR" altLang="en-US" dirty="0"/>
              <a:t>는 고동학교졸업자 였음</a:t>
            </a:r>
            <a:endParaRPr lang="en-US" altLang="ko-KR" dirty="0"/>
          </a:p>
          <a:p>
            <a:r>
              <a:rPr lang="ko-KR" altLang="en-US" dirty="0"/>
              <a:t>이에 저자는 대한민국도 크게 다르지 않다고 말하며 고용 취약성에 관한 한국은행의 연구 결과를 그 근거로 주장하며 저임금</a:t>
            </a:r>
            <a:r>
              <a:rPr lang="en-US" altLang="ko-KR" dirty="0"/>
              <a:t>-</a:t>
            </a:r>
            <a:r>
              <a:rPr lang="ko-KR" altLang="en-US" dirty="0"/>
              <a:t>저학력자 노동자는 이런 재택근무의 기회가 적으니 만족감과도 거리가 멀다고 답변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51BBE9A-D918-9791-20B2-B42AC06839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5238" y="455695"/>
            <a:ext cx="3856113" cy="365126"/>
          </a:xfrm>
        </p:spPr>
        <p:txBody>
          <a:bodyPr/>
          <a:lstStyle/>
          <a:p>
            <a:r>
              <a:rPr lang="ko-KR" altLang="en-US" sz="1800" b="1" dirty="0">
                <a:solidFill>
                  <a:schemeClr val="bg1">
                    <a:lumMod val="65000"/>
                  </a:schemeClr>
                </a:solidFill>
              </a:rPr>
              <a:t>스타트업 창업에도 학력이 중요한가</a:t>
            </a:r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B60A25E6-905C-3BCC-2CA3-8635BC05719E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DF678A33-DE46-33ED-790E-698B6448F335}"/>
              </a:ext>
            </a:extLst>
          </p:cNvPr>
          <p:cNvSpPr txBox="1">
            <a:spLocks/>
          </p:cNvSpPr>
          <p:nvPr/>
        </p:nvSpPr>
        <p:spPr>
          <a:xfrm>
            <a:off x="8254180" y="1042929"/>
            <a:ext cx="3955026" cy="4755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저학력자들의 취약성은 국내 스타트업 에도 영향을 미치며</a:t>
            </a:r>
            <a:r>
              <a:rPr lang="en-US" altLang="ko-KR" dirty="0"/>
              <a:t>, </a:t>
            </a:r>
            <a:r>
              <a:rPr lang="ko-KR" altLang="en-US" dirty="0"/>
              <a:t>현실에서는 학력이 성공의 중요 지표로 작동</a:t>
            </a:r>
            <a:endParaRPr lang="en-US" altLang="ko-KR" dirty="0"/>
          </a:p>
          <a:p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이를 보아 창업은 매우 평등해 보이지만 실은 그렇지 않다는 것을 밝힘</a:t>
            </a:r>
          </a:p>
        </p:txBody>
      </p:sp>
    </p:spTree>
    <p:extLst>
      <p:ext uri="{BB962C8B-B14F-4D97-AF65-F5344CB8AC3E}">
        <p14:creationId xmlns:p14="http://schemas.microsoft.com/office/powerpoint/2010/main" val="276949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1786A-A238-A9C4-63B0-2EDB6D42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F4F1E3-0552-14EA-5793-E17E9D1257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altLang="ko-KR" noProof="0" smtClean="0"/>
              <a:pPr/>
              <a:t>14</a:t>
            </a:fld>
            <a:endParaRPr lang="ko-KR" altLang="en-US" noProof="0"/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0FECAD9F-9C7C-310B-4CB6-B14F9C53313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A22FE4-ABC6-6B9C-4A12-EFA1063F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5" y="799409"/>
            <a:ext cx="4665105" cy="40416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F823D3-9563-316A-F582-EB0E61FD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15" y="136525"/>
            <a:ext cx="2428703" cy="6219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9EAEF2-16DB-2201-E953-2F661790A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436" y="1411097"/>
            <a:ext cx="3748482" cy="33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4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5E174-D60B-5877-39BB-20E2885C9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336EA-7690-FAA4-C085-51E64114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r>
              <a:rPr lang="en-US" altLang="ko-KR" sz="3200" dirty="0"/>
              <a:t>-</a:t>
            </a:r>
            <a:r>
              <a:rPr lang="ko-KR" altLang="en-US" sz="3200" dirty="0"/>
              <a:t>창업 중심 대학의 방향성과 공교육 변화를 위한 무한 도전</a:t>
            </a:r>
            <a:endParaRPr lang="en-US" altLang="ko-KR" sz="320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2117ADE-64E1-C901-F3F9-0E62DF04BE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198" y="1364725"/>
            <a:ext cx="3564193" cy="365125"/>
          </a:xfrm>
        </p:spPr>
        <p:txBody>
          <a:bodyPr rtlCol="0"/>
          <a:lstStyle/>
          <a:p>
            <a:pPr rtl="0"/>
            <a:r>
              <a:rPr lang="ko-KR" altLang="en-US" sz="1800" b="1">
                <a:solidFill>
                  <a:schemeClr val="bg1">
                    <a:lumMod val="65000"/>
                  </a:schemeClr>
                </a:solidFill>
              </a:rPr>
              <a:t>늑대의 야생성을 키워주는 사회</a:t>
            </a:r>
            <a:endParaRPr lang="ko-KR" altLang="en-US" sz="1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B164C94-B545-16E7-638B-81C80C0DB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2012958"/>
            <a:ext cx="4530213" cy="3981960"/>
          </a:xfrm>
        </p:spPr>
        <p:txBody>
          <a:bodyPr rtlCol="0">
            <a:normAutofit/>
          </a:bodyPr>
          <a:lstStyle/>
          <a:p>
            <a:pPr algn="l" rtl="0"/>
            <a:r>
              <a:rPr lang="ko-KR" altLang="en-US" noProof="1"/>
              <a:t>해당 부분에서 저자는 미네르바 유니버시티의 특이한 교육 방식에 집중하여 하버드 대학를 압도하는 대학이다 라고 평가했음</a:t>
            </a:r>
            <a:r>
              <a:rPr lang="en-US" altLang="ko-KR" noProof="1"/>
              <a:t>.</a:t>
            </a:r>
          </a:p>
          <a:p>
            <a:pPr marL="285750" indent="-285750" algn="l" rtl="0">
              <a:buFont typeface="Symbol" panose="05050102010706020507" pitchFamily="18" charset="2"/>
              <a:buChar char="Þ"/>
            </a:pPr>
            <a:r>
              <a:rPr lang="ko-KR" altLang="en-US" b="1" noProof="1"/>
              <a:t>그 특이한 교육 방식은 기존 대학처럼 강의실</a:t>
            </a:r>
            <a:r>
              <a:rPr lang="en-US" altLang="ko-KR" b="1" noProof="1"/>
              <a:t>/</a:t>
            </a:r>
            <a:r>
              <a:rPr lang="ko-KR" altLang="en-US" b="1" noProof="1"/>
              <a:t>도서관이</a:t>
            </a:r>
            <a:r>
              <a:rPr lang="en-US" altLang="ko-KR" b="1" noProof="1"/>
              <a:t>, </a:t>
            </a:r>
            <a:r>
              <a:rPr lang="ko-KR" altLang="en-US" b="1" noProof="1"/>
              <a:t>캠퍼스가 존재하지 않는 대신 전 세계로 흩어져 기업과 기숙사에서 생활하며 온라인 토론 교육으로 진행</a:t>
            </a:r>
            <a:endParaRPr lang="en-US" altLang="ko-KR" b="1" noProof="1"/>
          </a:p>
          <a:p>
            <a:pPr marL="285750" indent="-285750" algn="l" rtl="0">
              <a:buFont typeface="Symbol" panose="05050102010706020507" pitchFamily="18" charset="2"/>
              <a:buChar char="Þ"/>
            </a:pPr>
            <a:r>
              <a:rPr lang="en-US" altLang="ko-KR" b="1" noProof="1"/>
              <a:t>2010</a:t>
            </a:r>
            <a:r>
              <a:rPr lang="ko-KR" altLang="en-US" b="1" noProof="1"/>
              <a:t>년</a:t>
            </a:r>
            <a:r>
              <a:rPr lang="en-US" altLang="ko-KR" b="1" noProof="1"/>
              <a:t>, </a:t>
            </a:r>
            <a:r>
              <a:rPr lang="ko-KR" altLang="en-US" b="1" noProof="1"/>
              <a:t>미국 벤처투자자 벤 넬슨이 창립하여 </a:t>
            </a:r>
            <a:r>
              <a:rPr lang="en-US" altLang="ko-KR" b="1" noProof="1"/>
              <a:t>2019</a:t>
            </a:r>
            <a:r>
              <a:rPr lang="ko-KR" altLang="en-US" b="1" noProof="1"/>
              <a:t>년 </a:t>
            </a:r>
            <a:r>
              <a:rPr lang="en-US" altLang="ko-KR" b="1" noProof="1"/>
              <a:t>5</a:t>
            </a:r>
            <a:r>
              <a:rPr lang="ko-KR" altLang="en-US" b="1" noProof="1"/>
              <a:t>월에 첫 졸업생을 배출</a:t>
            </a:r>
            <a:r>
              <a:rPr lang="en-US" altLang="ko-KR" b="1" noProof="1"/>
              <a:t>, </a:t>
            </a:r>
            <a:r>
              <a:rPr lang="ko-KR" altLang="en-US" b="1" noProof="1"/>
              <a:t>이들 대부분은 대형 금융기관 및 구글</a:t>
            </a:r>
            <a:r>
              <a:rPr lang="en-US" altLang="ko-KR" b="1" noProof="1"/>
              <a:t>, </a:t>
            </a:r>
            <a:r>
              <a:rPr lang="ko-KR" altLang="en-US" b="1" noProof="1"/>
              <a:t>트위터와 같은 회사에서 스카우트 제의를 받음</a:t>
            </a:r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D56FDE5B-8EF8-8AF1-A688-306A6F6F8D1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29F57D-7568-8013-B9EB-D760C8AE40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15</a:t>
            </a:fld>
            <a:endParaRPr lang="ko-KR" altLang="en-US" dirty="0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33D8DA7E-CFF7-4312-8AE4-629C389FB5DA}"/>
              </a:ext>
            </a:extLst>
          </p:cNvPr>
          <p:cNvSpPr txBox="1">
            <a:spLocks/>
          </p:cNvSpPr>
          <p:nvPr/>
        </p:nvSpPr>
        <p:spPr>
          <a:xfrm>
            <a:off x="5888293" y="2012958"/>
            <a:ext cx="4530213" cy="398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noProof="1"/>
              <a:t>이를 통해</a:t>
            </a:r>
            <a:r>
              <a:rPr lang="en-US" altLang="ko-KR" noProof="1"/>
              <a:t>, </a:t>
            </a:r>
            <a:r>
              <a:rPr lang="ko-KR" altLang="en-US" noProof="1"/>
              <a:t>이 학교가 지향하는 목표는 지식 위주 교육에서 탈피해 경험</a:t>
            </a:r>
            <a:r>
              <a:rPr lang="en-US" altLang="ko-KR" noProof="1"/>
              <a:t>, </a:t>
            </a:r>
            <a:r>
              <a:rPr lang="ko-KR" altLang="en-US" noProof="1"/>
              <a:t>창의성</a:t>
            </a:r>
            <a:r>
              <a:rPr lang="en-US" altLang="ko-KR" noProof="1"/>
              <a:t>, </a:t>
            </a:r>
            <a:r>
              <a:rPr lang="ko-KR" altLang="en-US" noProof="1"/>
              <a:t>소통 능력</a:t>
            </a:r>
            <a:r>
              <a:rPr lang="en-US" altLang="ko-KR" noProof="1"/>
              <a:t>, </a:t>
            </a:r>
            <a:r>
              <a:rPr lang="ko-KR" altLang="en-US" noProof="1"/>
              <a:t>문제 해결력</a:t>
            </a:r>
            <a:r>
              <a:rPr lang="en-US" altLang="ko-KR" noProof="1"/>
              <a:t>, </a:t>
            </a:r>
            <a:r>
              <a:rPr lang="ko-KR" altLang="en-US" noProof="1"/>
              <a:t>비판적 사고를 길러주는 목표로 잡음</a:t>
            </a:r>
            <a:r>
              <a:rPr lang="en-US" altLang="ko-KR" noProof="1"/>
              <a:t>. </a:t>
            </a:r>
            <a:r>
              <a:rPr lang="ko-KR" altLang="en-US" noProof="1"/>
              <a:t>그 뿐만 아닌 팀플레이 중심의 협업 능력을 길러주는데 주안점을 둠</a:t>
            </a:r>
            <a:endParaRPr lang="en-US" altLang="ko-KR" noProof="1"/>
          </a:p>
          <a:p>
            <a:pPr marL="285750" indent="-285750" algn="l">
              <a:buFont typeface="Symbol" panose="05050102010706020507" pitchFamily="18" charset="2"/>
              <a:buChar char="Þ"/>
            </a:pPr>
            <a:r>
              <a:rPr lang="ko-KR" altLang="en-US" b="1" noProof="1">
                <a:solidFill>
                  <a:srgbClr val="FF0000"/>
                </a:solidFill>
                <a:highlight>
                  <a:srgbClr val="00FF00"/>
                </a:highlight>
              </a:rPr>
              <a:t>해당 저자는 </a:t>
            </a:r>
            <a:r>
              <a:rPr lang="en-US" altLang="ko-KR" b="1" noProof="1">
                <a:solidFill>
                  <a:srgbClr val="FF0000"/>
                </a:solidFill>
                <a:highlight>
                  <a:srgbClr val="00FF00"/>
                </a:highlight>
              </a:rPr>
              <a:t>2023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00FF00"/>
                </a:highlight>
              </a:rPr>
              <a:t>년 비슷한 성격의 학교 </a:t>
            </a:r>
            <a:r>
              <a:rPr lang="en-US" altLang="ko-KR" b="1" noProof="1">
                <a:solidFill>
                  <a:srgbClr val="FF0000"/>
                </a:solidFill>
                <a:highlight>
                  <a:srgbClr val="00FF00"/>
                </a:highlight>
              </a:rPr>
              <a:t>‘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00FF00"/>
                </a:highlight>
              </a:rPr>
              <a:t>넥스트챌린지 유니버시티</a:t>
            </a:r>
            <a:r>
              <a:rPr lang="en-US" altLang="ko-KR" b="1" noProof="1">
                <a:solidFill>
                  <a:srgbClr val="FF0000"/>
                </a:solidFill>
                <a:highlight>
                  <a:srgbClr val="00FF00"/>
                </a:highlight>
              </a:rPr>
              <a:t>’(NCU)</a:t>
            </a:r>
            <a:r>
              <a:rPr lang="ko-KR" altLang="en-US" b="1" noProof="1">
                <a:solidFill>
                  <a:srgbClr val="FF0000"/>
                </a:solidFill>
                <a:highlight>
                  <a:srgbClr val="00FF00"/>
                </a:highlight>
              </a:rPr>
              <a:t>를 설립할 것이라 발표</a:t>
            </a:r>
            <a:endParaRPr lang="en-US" altLang="ko-KR" b="1" noProof="1">
              <a:solidFill>
                <a:srgbClr val="FF0000"/>
              </a:solidFill>
              <a:highlight>
                <a:srgbClr val="00FF00"/>
              </a:highlight>
            </a:endParaRPr>
          </a:p>
          <a:p>
            <a:pPr algn="l"/>
            <a:r>
              <a:rPr lang="ko-KR" altLang="en-US" noProof="1"/>
              <a:t>그 근거로</a:t>
            </a:r>
            <a:r>
              <a:rPr lang="en-US" altLang="ko-KR" noProof="1"/>
              <a:t>,</a:t>
            </a:r>
            <a:r>
              <a:rPr lang="ko-KR" altLang="en-US" noProof="1"/>
              <a:t> </a:t>
            </a:r>
            <a:r>
              <a:rPr lang="ko-KR" altLang="en-US" b="1" noProof="1">
                <a:highlight>
                  <a:srgbClr val="00FF00"/>
                </a:highlight>
              </a:rPr>
              <a:t>해당 저자는 </a:t>
            </a:r>
            <a:r>
              <a:rPr lang="en-US" altLang="ko-KR" b="1" noProof="1">
                <a:highlight>
                  <a:srgbClr val="00FF00"/>
                </a:highlight>
              </a:rPr>
              <a:t>8</a:t>
            </a:r>
            <a:r>
              <a:rPr lang="ko-KR" altLang="en-US" b="1" noProof="1">
                <a:highlight>
                  <a:srgbClr val="00FF00"/>
                </a:highlight>
              </a:rPr>
              <a:t>년동안의 융합인재사관학교 운영 경험</a:t>
            </a:r>
            <a:r>
              <a:rPr lang="en-US" altLang="ko-KR" b="1" noProof="1">
                <a:highlight>
                  <a:srgbClr val="00FF00"/>
                </a:highlight>
              </a:rPr>
              <a:t>, </a:t>
            </a:r>
            <a:r>
              <a:rPr lang="ko-KR" altLang="en-US" b="1" noProof="1">
                <a:highlight>
                  <a:srgbClr val="00FF00"/>
                </a:highlight>
              </a:rPr>
              <a:t>직접 찾아서 협력 요청한 글로벌 및 각게 전문가</a:t>
            </a:r>
            <a:r>
              <a:rPr lang="en-US" altLang="ko-KR" b="1" noProof="1">
                <a:highlight>
                  <a:srgbClr val="00FF00"/>
                </a:highlight>
              </a:rPr>
              <a:t>, 15</a:t>
            </a:r>
            <a:r>
              <a:rPr lang="ko-KR" altLang="en-US" b="1" noProof="1">
                <a:highlight>
                  <a:srgbClr val="00FF00"/>
                </a:highlight>
              </a:rPr>
              <a:t>곳 유망 에듀테크 스타트업과 손을 잡은것을 근거로 제시</a:t>
            </a:r>
            <a:endParaRPr lang="en-US" altLang="ko-KR" b="1" noProof="1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2452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000AB-6648-DA2E-204C-C159507B5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3852053-7CA7-9487-4F69-EA0C8F6E924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8199" y="680519"/>
            <a:ext cx="5257801" cy="365125"/>
          </a:xfrm>
        </p:spPr>
        <p:txBody>
          <a:bodyPr rtlCol="0"/>
          <a:lstStyle/>
          <a:p>
            <a:pPr rtl="0"/>
            <a:r>
              <a:rPr lang="ko-KR" altLang="en-US" sz="1800" b="1" dirty="0" err="1">
                <a:solidFill>
                  <a:schemeClr val="bg1">
                    <a:lumMod val="65000"/>
                  </a:schemeClr>
                </a:solidFill>
              </a:rPr>
              <a:t>넥스트챌린지</a:t>
            </a:r>
            <a:r>
              <a:rPr lang="ko-KR" altLang="en-US" sz="1800" b="1" dirty="0">
                <a:solidFill>
                  <a:schemeClr val="bg1">
                    <a:lumMod val="65000"/>
                  </a:schemeClr>
                </a:solidFill>
              </a:rPr>
              <a:t> 유니버시티와 </a:t>
            </a:r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</a:rPr>
              <a:t>3S </a:t>
            </a:r>
            <a:r>
              <a:rPr lang="ko-KR" altLang="en-US" sz="1800" b="1" dirty="0">
                <a:solidFill>
                  <a:schemeClr val="bg1">
                    <a:lumMod val="65000"/>
                  </a:schemeClr>
                </a:solidFill>
              </a:rPr>
              <a:t>마인드셋 교육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A71511A-D562-1CDA-6AD2-9D791A495F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1407076"/>
            <a:ext cx="5050094" cy="4343392"/>
          </a:xfrm>
        </p:spPr>
        <p:txBody>
          <a:bodyPr rtlCol="0">
            <a:normAutofit/>
          </a:bodyPr>
          <a:lstStyle/>
          <a:p>
            <a:pPr algn="l" rtl="0"/>
            <a:r>
              <a:rPr lang="ko-KR" altLang="en-US" noProof="1"/>
              <a:t>저자는 넥스트챌린지 </a:t>
            </a:r>
            <a:r>
              <a:rPr lang="ko-KR" altLang="en-US" noProof="1">
                <a:highlight>
                  <a:srgbClr val="00FF00"/>
                </a:highlight>
              </a:rPr>
              <a:t>유니버시티를 </a:t>
            </a:r>
            <a:r>
              <a:rPr lang="en-US" altLang="ko-KR" noProof="1">
                <a:highlight>
                  <a:srgbClr val="00FF00"/>
                </a:highlight>
              </a:rPr>
              <a:t>“</a:t>
            </a:r>
            <a:r>
              <a:rPr lang="ko-KR" altLang="en-US" noProof="1">
                <a:highlight>
                  <a:srgbClr val="00FF00"/>
                </a:highlight>
              </a:rPr>
              <a:t>기업가정신을 제고하고 전문화된 창업 교육을 통해 일자리 창출 및 글로벌 경쟁력 강화</a:t>
            </a:r>
            <a:r>
              <a:rPr lang="en-US" altLang="ko-KR" noProof="1">
                <a:highlight>
                  <a:srgbClr val="00FF00"/>
                </a:highlight>
              </a:rPr>
              <a:t>”</a:t>
            </a:r>
            <a:r>
              <a:rPr lang="ko-KR" altLang="en-US" noProof="1">
                <a:highlight>
                  <a:srgbClr val="00FF00"/>
                </a:highlight>
              </a:rPr>
              <a:t>를 목표</a:t>
            </a:r>
            <a:r>
              <a:rPr lang="ko-KR" altLang="en-US" noProof="1"/>
              <a:t>로 내세움</a:t>
            </a:r>
            <a:endParaRPr lang="en-US" altLang="ko-KR" noProof="1"/>
          </a:p>
          <a:p>
            <a:pPr algn="l" rtl="0"/>
            <a:r>
              <a:rPr lang="en-US" altLang="ko-KR" noProof="1"/>
              <a:t>-&gt; </a:t>
            </a:r>
            <a:r>
              <a:rPr lang="ko-KR" altLang="en-US" noProof="1"/>
              <a:t>특히</a:t>
            </a:r>
            <a:r>
              <a:rPr lang="en-US" altLang="ko-KR" noProof="1"/>
              <a:t>, NCU</a:t>
            </a:r>
            <a:r>
              <a:rPr lang="ko-KR" altLang="en-US" noProof="1"/>
              <a:t>의 철학으로</a:t>
            </a:r>
            <a:r>
              <a:rPr lang="en-US" altLang="ko-KR" noProof="1">
                <a:highlight>
                  <a:srgbClr val="FFFF00"/>
                </a:highlight>
              </a:rPr>
              <a:t>, ‘</a:t>
            </a:r>
            <a:r>
              <a:rPr lang="ko-KR" altLang="en-US" noProof="1">
                <a:highlight>
                  <a:srgbClr val="FFFF00"/>
                </a:highlight>
              </a:rPr>
              <a:t>우리는 자신의 인지 과정에 대해 관찰</a:t>
            </a:r>
            <a:r>
              <a:rPr lang="en-US" altLang="ko-KR" noProof="1">
                <a:highlight>
                  <a:srgbClr val="FFFF00"/>
                </a:highlight>
              </a:rPr>
              <a:t>, </a:t>
            </a:r>
            <a:r>
              <a:rPr lang="ko-KR" altLang="en-US" noProof="1">
                <a:highlight>
                  <a:srgbClr val="FFFF00"/>
                </a:highlight>
              </a:rPr>
              <a:t>발견</a:t>
            </a:r>
            <a:r>
              <a:rPr lang="en-US" altLang="ko-KR" noProof="1">
                <a:highlight>
                  <a:srgbClr val="FFFF00"/>
                </a:highlight>
              </a:rPr>
              <a:t>, </a:t>
            </a:r>
            <a:r>
              <a:rPr lang="ko-KR" altLang="en-US" noProof="1">
                <a:highlight>
                  <a:srgbClr val="FFFF00"/>
                </a:highlight>
              </a:rPr>
              <a:t>통제</a:t>
            </a:r>
            <a:r>
              <a:rPr lang="en-US" altLang="ko-KR" noProof="1">
                <a:highlight>
                  <a:srgbClr val="FFFF00"/>
                </a:highlight>
              </a:rPr>
              <a:t>, </a:t>
            </a:r>
            <a:r>
              <a:rPr lang="ko-KR" altLang="en-US" noProof="1">
                <a:highlight>
                  <a:srgbClr val="FFFF00"/>
                </a:highlight>
              </a:rPr>
              <a:t>판단하는 능력이 어떤 결과를 초래하는 것인지 에 대한 능력을 배우는 것</a:t>
            </a:r>
            <a:r>
              <a:rPr lang="en-US" altLang="ko-KR" noProof="1">
                <a:highlight>
                  <a:srgbClr val="FFFF00"/>
                </a:highlight>
              </a:rPr>
              <a:t>‘ </a:t>
            </a:r>
            <a:r>
              <a:rPr lang="ko-KR" altLang="en-US" noProof="1">
                <a:highlight>
                  <a:srgbClr val="FFFF00"/>
                </a:highlight>
              </a:rPr>
              <a:t>이라고 규정</a:t>
            </a:r>
            <a:endParaRPr lang="en-US" altLang="ko-KR" noProof="1">
              <a:highlight>
                <a:srgbClr val="FFFF00"/>
              </a:highlight>
            </a:endParaRPr>
          </a:p>
          <a:p>
            <a:pPr algn="l" rtl="0"/>
            <a:r>
              <a:rPr lang="en-US" altLang="ko-KR" b="1" noProof="1"/>
              <a:t>=&gt;</a:t>
            </a:r>
            <a:r>
              <a:rPr lang="ko-KR" altLang="en-US" b="1" noProof="1"/>
              <a:t> 트랙 </a:t>
            </a:r>
            <a:r>
              <a:rPr lang="en-US" altLang="ko-KR" b="1" noProof="1"/>
              <a:t>A </a:t>
            </a:r>
            <a:r>
              <a:rPr lang="ko-KR" altLang="en-US" b="1" noProof="1"/>
              <a:t>과정과 트랙 </a:t>
            </a:r>
            <a:r>
              <a:rPr lang="en-US" altLang="ko-KR" b="1" noProof="1"/>
              <a:t>B </a:t>
            </a:r>
            <a:r>
              <a:rPr lang="ko-KR" altLang="en-US" b="1" noProof="1"/>
              <a:t>과정으로 나누었고</a:t>
            </a:r>
            <a:r>
              <a:rPr lang="en-US" altLang="ko-KR" b="1" noProof="1"/>
              <a:t>, </a:t>
            </a:r>
            <a:r>
              <a:rPr lang="ko-KR" altLang="en-US" b="1" noProof="1"/>
              <a:t>그 내용은 다음과 같음</a:t>
            </a:r>
            <a:endParaRPr lang="en-US" altLang="ko-KR" b="1" noProof="1"/>
          </a:p>
          <a:p>
            <a:pPr algn="l" rtl="0"/>
            <a:r>
              <a:rPr lang="ko-KR" altLang="en-US" b="1" noProof="1">
                <a:highlight>
                  <a:srgbClr val="00FFFF"/>
                </a:highlight>
              </a:rPr>
              <a:t>트랙 </a:t>
            </a:r>
            <a:r>
              <a:rPr lang="en-US" altLang="ko-KR" b="1" noProof="1">
                <a:highlight>
                  <a:srgbClr val="00FFFF"/>
                </a:highlight>
              </a:rPr>
              <a:t>A:</a:t>
            </a:r>
            <a:r>
              <a:rPr lang="ko-KR" altLang="en-US" b="1" noProof="1">
                <a:highlight>
                  <a:srgbClr val="00FFFF"/>
                </a:highlight>
              </a:rPr>
              <a:t>학부 과정</a:t>
            </a:r>
            <a:r>
              <a:rPr lang="en-US" altLang="ko-KR" b="1" noProof="1">
                <a:highlight>
                  <a:srgbClr val="00FFFF"/>
                </a:highlight>
              </a:rPr>
              <a:t>,  4</a:t>
            </a:r>
            <a:r>
              <a:rPr lang="ko-KR" altLang="en-US" b="1" noProof="1">
                <a:highlight>
                  <a:srgbClr val="00FFFF"/>
                </a:highlight>
              </a:rPr>
              <a:t>년동안 </a:t>
            </a:r>
            <a:r>
              <a:rPr lang="en-US" altLang="ko-KR" b="1" noProof="1">
                <a:highlight>
                  <a:srgbClr val="00FFFF"/>
                </a:highlight>
              </a:rPr>
              <a:t>9</a:t>
            </a:r>
            <a:r>
              <a:rPr lang="ko-KR" altLang="en-US" b="1" noProof="1">
                <a:highlight>
                  <a:srgbClr val="00FFFF"/>
                </a:highlight>
              </a:rPr>
              <a:t>개국 </a:t>
            </a:r>
            <a:r>
              <a:rPr lang="en-US" altLang="ko-KR" b="1" noProof="1">
                <a:highlight>
                  <a:srgbClr val="00FFFF"/>
                </a:highlight>
              </a:rPr>
              <a:t>12</a:t>
            </a:r>
            <a:r>
              <a:rPr lang="ko-KR" altLang="en-US" b="1" noProof="1">
                <a:highlight>
                  <a:srgbClr val="00FFFF"/>
                </a:highlight>
              </a:rPr>
              <a:t>도시를 돌아 다니며 현지 교육</a:t>
            </a:r>
            <a:r>
              <a:rPr lang="en-US" altLang="ko-KR" b="1" noProof="1">
                <a:highlight>
                  <a:srgbClr val="00FFFF"/>
                </a:highlight>
              </a:rPr>
              <a:t>, </a:t>
            </a:r>
            <a:r>
              <a:rPr lang="ko-KR" altLang="en-US" b="1" noProof="1">
                <a:highlight>
                  <a:srgbClr val="00FFFF"/>
                </a:highlight>
              </a:rPr>
              <a:t>문화등 글로벌 인사이트를 늘리고 예비 유니콘 형성을 주안점</a:t>
            </a:r>
            <a:endParaRPr lang="en-US" altLang="ko-KR" b="1" noProof="1">
              <a:highlight>
                <a:srgbClr val="00FFFF"/>
              </a:highlight>
            </a:endParaRPr>
          </a:p>
          <a:p>
            <a:pPr algn="l" rtl="0"/>
            <a:r>
              <a:rPr lang="ko-KR" altLang="en-US" b="1" noProof="1">
                <a:highlight>
                  <a:srgbClr val="00FFFF"/>
                </a:highlight>
              </a:rPr>
              <a:t>트랙 </a:t>
            </a:r>
            <a:r>
              <a:rPr lang="en-US" altLang="ko-KR" b="1" noProof="1">
                <a:highlight>
                  <a:srgbClr val="00FFFF"/>
                </a:highlight>
              </a:rPr>
              <a:t>B:2</a:t>
            </a:r>
            <a:r>
              <a:rPr lang="ko-KR" altLang="en-US" b="1" noProof="1">
                <a:highlight>
                  <a:srgbClr val="00FFFF"/>
                </a:highlight>
              </a:rPr>
              <a:t>년 과정으로 </a:t>
            </a:r>
            <a:r>
              <a:rPr lang="en-US" altLang="ko-KR" b="1" noProof="1">
                <a:highlight>
                  <a:srgbClr val="00FFFF"/>
                </a:highlight>
              </a:rPr>
              <a:t>3~4 </a:t>
            </a:r>
            <a:r>
              <a:rPr lang="ko-KR" altLang="en-US" b="1" noProof="1">
                <a:highlight>
                  <a:srgbClr val="00FFFF"/>
                </a:highlight>
              </a:rPr>
              <a:t>개국을 다니는 단기 과정으로 구성</a:t>
            </a:r>
            <a:endParaRPr lang="en-US" altLang="ko-KR" b="1" noProof="1">
              <a:highlight>
                <a:srgbClr val="00FFFF"/>
              </a:highlight>
            </a:endParaRPr>
          </a:p>
          <a:p>
            <a:pPr algn="l" rtl="0"/>
            <a:endParaRPr lang="en-US" altLang="ko-KR" noProof="1"/>
          </a:p>
        </p:txBody>
      </p:sp>
      <p:sp>
        <p:nvSpPr>
          <p:cNvPr id="14" name="날짜 개체 틀 13">
            <a:extLst>
              <a:ext uri="{FF2B5EF4-FFF2-40B4-BE49-F238E27FC236}">
                <a16:creationId xmlns:a16="http://schemas.microsoft.com/office/drawing/2014/main" id="{BBF442B6-25F8-1542-8107-214CA4E4E354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5A96C-2D93-FF12-B58D-570F089CCE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16</a:t>
            </a:fld>
            <a:endParaRPr lang="ko-KR" altLang="en-US" dirty="0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1B46E2AE-4D6E-15A0-1ECF-D1C7D0417DDD}"/>
              </a:ext>
            </a:extLst>
          </p:cNvPr>
          <p:cNvSpPr txBox="1">
            <a:spLocks/>
          </p:cNvSpPr>
          <p:nvPr/>
        </p:nvSpPr>
        <p:spPr>
          <a:xfrm>
            <a:off x="5888293" y="1407076"/>
            <a:ext cx="5748184" cy="4477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noProof="1"/>
              <a:t>또한 </a:t>
            </a:r>
            <a:r>
              <a:rPr lang="en-US" altLang="ko-KR" noProof="1"/>
              <a:t>3S </a:t>
            </a:r>
            <a:r>
              <a:rPr lang="ko-KR" altLang="en-US" noProof="1"/>
              <a:t>마인드셋 교육을 주안점으로 두고 있는데</a:t>
            </a:r>
            <a:r>
              <a:rPr lang="en-US" altLang="ko-KR" noProof="1"/>
              <a:t>, </a:t>
            </a:r>
            <a:r>
              <a:rPr lang="ko-KR" altLang="en-US" noProof="1"/>
              <a:t>탄탄 한 기본기 충족을 위해 지속적이고</a:t>
            </a:r>
            <a:r>
              <a:rPr lang="en-US" altLang="ko-KR" noProof="1"/>
              <a:t>(steady), </a:t>
            </a:r>
            <a:r>
              <a:rPr lang="ko-KR" altLang="en-US" noProof="1"/>
              <a:t>단단하고</a:t>
            </a:r>
            <a:r>
              <a:rPr lang="en-US" altLang="ko-KR" noProof="1"/>
              <a:t>(solid), </a:t>
            </a:r>
            <a:r>
              <a:rPr lang="ko-KR" altLang="en-US" noProof="1"/>
              <a:t>견고한</a:t>
            </a:r>
            <a:r>
              <a:rPr lang="en-US" altLang="ko-KR" noProof="1"/>
              <a:t>(sound) </a:t>
            </a:r>
            <a:r>
              <a:rPr lang="ko-KR" altLang="en-US" noProof="1"/>
              <a:t>인성과 태도를 갖춤으로서 기술 향상과 함께 뛰어난 학생으로 거듭난다고 말함</a:t>
            </a:r>
            <a:endParaRPr lang="en-US" altLang="ko-KR" noProof="1"/>
          </a:p>
          <a:p>
            <a:pPr marL="285750" indent="-285750" algn="l">
              <a:buFont typeface="Symbol" panose="05050102010706020507" pitchFamily="18" charset="2"/>
              <a:buChar char="Þ"/>
            </a:pPr>
            <a:r>
              <a:rPr lang="ko-KR" altLang="en-US" b="1" noProof="1">
                <a:solidFill>
                  <a:srgbClr val="FF0000"/>
                </a:solidFill>
              </a:rPr>
              <a:t>이를 위해</a:t>
            </a:r>
            <a:r>
              <a:rPr lang="en-US" altLang="ko-KR" b="1" noProof="1">
                <a:solidFill>
                  <a:srgbClr val="FF0000"/>
                </a:solidFill>
              </a:rPr>
              <a:t>, </a:t>
            </a:r>
            <a:r>
              <a:rPr lang="ko-KR" altLang="en-US" b="1" noProof="1">
                <a:solidFill>
                  <a:srgbClr val="FF0000"/>
                </a:solidFill>
              </a:rPr>
              <a:t>커리큘럼으로 </a:t>
            </a:r>
            <a:r>
              <a:rPr lang="en-US" altLang="ko-KR" b="1" noProof="1">
                <a:solidFill>
                  <a:srgbClr val="FF0000"/>
                </a:solidFill>
              </a:rPr>
              <a:t>ICT </a:t>
            </a:r>
            <a:r>
              <a:rPr lang="ko-KR" altLang="en-US" b="1" noProof="1">
                <a:solidFill>
                  <a:srgbClr val="FF0000"/>
                </a:solidFill>
              </a:rPr>
              <a:t>기업가 정신</a:t>
            </a:r>
            <a:r>
              <a:rPr lang="en-US" altLang="ko-KR" b="1" noProof="1">
                <a:solidFill>
                  <a:srgbClr val="FF0000"/>
                </a:solidFill>
              </a:rPr>
              <a:t>, </a:t>
            </a:r>
            <a:r>
              <a:rPr lang="ko-KR" altLang="en-US" b="1" noProof="1">
                <a:solidFill>
                  <a:srgbClr val="FF0000"/>
                </a:solidFill>
              </a:rPr>
              <a:t>프로젝트</a:t>
            </a:r>
            <a:r>
              <a:rPr lang="en-US" altLang="ko-KR" b="1" noProof="1">
                <a:solidFill>
                  <a:srgbClr val="FF0000"/>
                </a:solidFill>
              </a:rPr>
              <a:t>, </a:t>
            </a:r>
            <a:r>
              <a:rPr lang="ko-KR" altLang="en-US" b="1" noProof="1">
                <a:solidFill>
                  <a:srgbClr val="FF0000"/>
                </a:solidFill>
              </a:rPr>
              <a:t>활동으로 구성하고 오프라인 </a:t>
            </a:r>
            <a:r>
              <a:rPr lang="en-US" altLang="ko-KR" b="1" noProof="1">
                <a:solidFill>
                  <a:srgbClr val="FF0000"/>
                </a:solidFill>
              </a:rPr>
              <a:t>30%, </a:t>
            </a:r>
            <a:r>
              <a:rPr lang="ko-KR" altLang="en-US" b="1" noProof="1">
                <a:solidFill>
                  <a:srgbClr val="FF0000"/>
                </a:solidFill>
              </a:rPr>
              <a:t>온라인 </a:t>
            </a:r>
            <a:r>
              <a:rPr lang="en-US" altLang="ko-KR" b="1" noProof="1">
                <a:solidFill>
                  <a:srgbClr val="FF0000"/>
                </a:solidFill>
              </a:rPr>
              <a:t>70%</a:t>
            </a:r>
            <a:r>
              <a:rPr lang="ko-KR" altLang="en-US" b="1" noProof="1">
                <a:solidFill>
                  <a:srgbClr val="FF0000"/>
                </a:solidFill>
              </a:rPr>
              <a:t>로 진행</a:t>
            </a:r>
            <a:endParaRPr lang="en-US" altLang="ko-KR" b="1" noProof="1">
              <a:solidFill>
                <a:srgbClr val="FF0000"/>
              </a:solidFill>
            </a:endParaRPr>
          </a:p>
          <a:p>
            <a:pPr marL="285750" indent="-285750" algn="l">
              <a:buFont typeface="Symbol" panose="05050102010706020507" pitchFamily="18" charset="2"/>
              <a:buChar char="Þ"/>
            </a:pPr>
            <a:r>
              <a:rPr lang="ko-KR" altLang="en-US" b="1" noProof="1">
                <a:solidFill>
                  <a:srgbClr val="FF0000"/>
                </a:solidFill>
              </a:rPr>
              <a:t>또한</a:t>
            </a:r>
            <a:r>
              <a:rPr lang="en-US" altLang="ko-KR" b="1" noProof="1">
                <a:solidFill>
                  <a:srgbClr val="FF0000"/>
                </a:solidFill>
              </a:rPr>
              <a:t>, </a:t>
            </a:r>
            <a:r>
              <a:rPr lang="ko-KR" altLang="en-US" b="1" noProof="1">
                <a:solidFill>
                  <a:srgbClr val="FF0000"/>
                </a:solidFill>
              </a:rPr>
              <a:t>한 국가의 </a:t>
            </a:r>
            <a:r>
              <a:rPr lang="en-US" altLang="ko-KR" b="1" noProof="1">
                <a:solidFill>
                  <a:srgbClr val="FF0000"/>
                </a:solidFill>
              </a:rPr>
              <a:t>4</a:t>
            </a:r>
            <a:r>
              <a:rPr lang="ko-KR" altLang="en-US" b="1" noProof="1">
                <a:solidFill>
                  <a:srgbClr val="FF0000"/>
                </a:solidFill>
              </a:rPr>
              <a:t>개 기관과 파트너십을 맺고</a:t>
            </a:r>
            <a:r>
              <a:rPr lang="en-US" altLang="ko-KR" b="1" noProof="1">
                <a:solidFill>
                  <a:srgbClr val="FF0000"/>
                </a:solidFill>
              </a:rPr>
              <a:t>, </a:t>
            </a:r>
            <a:r>
              <a:rPr lang="ko-KR" altLang="en-US" b="1" noProof="1">
                <a:solidFill>
                  <a:srgbClr val="FF0000"/>
                </a:solidFill>
              </a:rPr>
              <a:t>교우 관계 형성을 통해 다양한 나라의 문화와 역사를 알고</a:t>
            </a:r>
            <a:r>
              <a:rPr lang="en-US" altLang="ko-KR" b="1" noProof="1">
                <a:solidFill>
                  <a:srgbClr val="FF0000"/>
                </a:solidFill>
              </a:rPr>
              <a:t>, </a:t>
            </a:r>
            <a:r>
              <a:rPr lang="ko-KR" altLang="en-US" b="1" noProof="1">
                <a:solidFill>
                  <a:srgbClr val="FF0000"/>
                </a:solidFill>
              </a:rPr>
              <a:t>이를 통해 혁신적인 아이템을 얻게 함</a:t>
            </a:r>
            <a:endParaRPr lang="en-US" altLang="ko-KR" b="1" noProof="1">
              <a:solidFill>
                <a:srgbClr val="FF0000"/>
              </a:solidFill>
            </a:endParaRPr>
          </a:p>
          <a:p>
            <a:pPr algn="l"/>
            <a:r>
              <a:rPr lang="ko-KR" altLang="en-US" noProof="1"/>
              <a:t>결론적으로</a:t>
            </a:r>
            <a:r>
              <a:rPr lang="en-US" altLang="ko-KR" noProof="1"/>
              <a:t>, </a:t>
            </a:r>
            <a:r>
              <a:rPr lang="en-US" altLang="ko-KR" noProof="1">
                <a:highlight>
                  <a:srgbClr val="00FF00"/>
                </a:highlight>
              </a:rPr>
              <a:t>NCU</a:t>
            </a:r>
            <a:r>
              <a:rPr lang="ko-KR" altLang="en-US" noProof="1">
                <a:highlight>
                  <a:srgbClr val="00FF00"/>
                </a:highlight>
              </a:rPr>
              <a:t>는 대학의 기능</a:t>
            </a:r>
            <a:r>
              <a:rPr lang="en-US" altLang="ko-KR" noProof="1">
                <a:highlight>
                  <a:srgbClr val="00FF00"/>
                </a:highlight>
              </a:rPr>
              <a:t>+ </a:t>
            </a:r>
            <a:r>
              <a:rPr lang="ko-KR" altLang="en-US" noProof="1">
                <a:highlight>
                  <a:srgbClr val="00FF00"/>
                </a:highlight>
              </a:rPr>
              <a:t>지역 창업 생태계의 앵커 기능을 지자체와 함께 진행</a:t>
            </a:r>
            <a:r>
              <a:rPr lang="en-US" altLang="ko-KR" noProof="1">
                <a:highlight>
                  <a:srgbClr val="00FF00"/>
                </a:highlight>
              </a:rPr>
              <a:t>, </a:t>
            </a:r>
            <a:r>
              <a:rPr lang="ko-KR" altLang="en-US" noProof="1">
                <a:highlight>
                  <a:srgbClr val="00FF00"/>
                </a:highlight>
              </a:rPr>
              <a:t>수도권 집중이 아닌 지방에 머무르며 도시 발전에 기여를 역할로 둠</a:t>
            </a:r>
            <a:endParaRPr lang="en-US" altLang="ko-KR" noProof="1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3925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60195" y="1289304"/>
            <a:ext cx="2743200" cy="299923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트랙 </a:t>
            </a:r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788795" y="2669162"/>
            <a:ext cx="2286000" cy="731520"/>
          </a:xfrm>
        </p:spPr>
        <p:txBody>
          <a:bodyPr rtlCol="0"/>
          <a:lstStyle/>
          <a:p>
            <a:pPr rtl="0"/>
            <a:r>
              <a:rPr lang="en-US" altLang="ko-KR" dirty="0"/>
              <a:t>4</a:t>
            </a:r>
            <a:r>
              <a:rPr lang="ko-KR" altLang="en-US" dirty="0"/>
              <a:t>년제 과정</a:t>
            </a:r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52600" y="3204529"/>
            <a:ext cx="2286000" cy="640080"/>
          </a:xfrm>
        </p:spPr>
        <p:txBody>
          <a:bodyPr rtlCol="0"/>
          <a:lstStyle/>
          <a:p>
            <a:pPr rtl="0"/>
            <a:r>
              <a:rPr lang="en-US" altLang="ko-KR" noProof="1"/>
              <a:t>9</a:t>
            </a:r>
            <a:r>
              <a:rPr lang="ko-KR" altLang="en-US" noProof="1"/>
              <a:t>개국 </a:t>
            </a:r>
            <a:r>
              <a:rPr lang="en-US" altLang="ko-KR" noProof="1"/>
              <a:t>12</a:t>
            </a:r>
            <a:r>
              <a:rPr lang="ko-KR" altLang="en-US" noProof="1"/>
              <a:t>도시를 돌아다니며 글로벌 인사이트 형성 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96200" y="1295498"/>
            <a:ext cx="2743200" cy="2999232"/>
          </a:xfrm>
        </p:spPr>
        <p:txBody>
          <a:bodyPr rtlCol="0"/>
          <a:lstStyle/>
          <a:p>
            <a:pPr rtl="0"/>
            <a:r>
              <a:rPr lang="ko-KR" altLang="en-US" dirty="0"/>
              <a:t>트랙 </a:t>
            </a:r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02905" y="2488264"/>
            <a:ext cx="2286000" cy="813816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dirty="0"/>
              <a:t>2</a:t>
            </a:r>
            <a:r>
              <a:rPr lang="ko-KR" altLang="en-US" dirty="0"/>
              <a:t>년제 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905" y="2909013"/>
            <a:ext cx="2286000" cy="12045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ko-KR" dirty="0"/>
              <a:t>3~4</a:t>
            </a:r>
            <a:r>
              <a:rPr lang="ko-KR" altLang="en-US" dirty="0"/>
              <a:t>개국 으로 한정하여 단기에 글로벌 인사이트 형성</a:t>
            </a:r>
          </a:p>
        </p:txBody>
      </p:sp>
      <p:sp>
        <p:nvSpPr>
          <p:cNvPr id="35" name="날짜 개체 틀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 dirty="0"/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08599-F861-6FBE-FC1B-FDD162A32E2D}"/>
              </a:ext>
            </a:extLst>
          </p:cNvPr>
          <p:cNvSpPr txBox="1"/>
          <p:nvPr/>
        </p:nvSpPr>
        <p:spPr>
          <a:xfrm>
            <a:off x="1401097" y="4572000"/>
            <a:ext cx="3392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창업 중심의 과정</a:t>
            </a:r>
            <a:r>
              <a:rPr lang="en-US" altLang="ko-KR" dirty="0"/>
              <a:t>, </a:t>
            </a:r>
            <a:r>
              <a:rPr lang="ko-KR" altLang="en-US" dirty="0"/>
              <a:t>창업이 아니더라도 </a:t>
            </a:r>
            <a:r>
              <a:rPr lang="ko-KR" altLang="en-US" dirty="0" err="1"/>
              <a:t>유니콘을</a:t>
            </a:r>
            <a:r>
              <a:rPr lang="ko-KR" altLang="en-US" dirty="0"/>
              <a:t> 포함 유망기업에 취업할 수 있도록 진로 선택에 도움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2A58A-704D-DCB3-2CFB-2B3C5D6CB3C7}"/>
              </a:ext>
            </a:extLst>
          </p:cNvPr>
          <p:cNvSpPr txBox="1"/>
          <p:nvPr/>
        </p:nvSpPr>
        <p:spPr>
          <a:xfrm>
            <a:off x="7595419" y="4572000"/>
            <a:ext cx="3082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20~30</a:t>
            </a:r>
            <a:r>
              <a:rPr lang="ko-KR" altLang="en-US" dirty="0"/>
              <a:t>대의 창업 희망 직장인 및 일반 학생이 단기로 배울 수 있도록 구성</a:t>
            </a:r>
          </a:p>
        </p:txBody>
      </p:sp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045AB-BC70-12ED-7A6D-14970FAE1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F63B8-3B3F-0D37-A985-A04C267A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95952"/>
            <a:ext cx="10515600" cy="1299411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3200" dirty="0"/>
              <a:t>3]</a:t>
            </a:r>
            <a:r>
              <a:rPr lang="ko-KR" altLang="en-US" sz="3200" dirty="0"/>
              <a:t>정책 자금 지원 방식의 변화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6D0AE-C3B4-DFE8-F4FC-0F12172AF9ED}"/>
              </a:ext>
            </a:extLst>
          </p:cNvPr>
          <p:cNvSpPr txBox="1"/>
          <p:nvPr/>
        </p:nvSpPr>
        <p:spPr>
          <a:xfrm>
            <a:off x="221226" y="5501148"/>
            <a:ext cx="4409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투자는 많아져도 </a:t>
            </a:r>
            <a:r>
              <a:rPr lang="ko-KR" altLang="en-US" sz="1600" b="1" dirty="0" err="1"/>
              <a:t>생존률은</a:t>
            </a:r>
            <a:r>
              <a:rPr lang="ko-KR" altLang="en-US" sz="1600" b="1" dirty="0"/>
              <a:t> 제자리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주요 부분</a:t>
            </a:r>
            <a:r>
              <a:rPr lang="en-US" altLang="ko-KR" sz="1600" b="1" dirty="0"/>
              <a:t>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9936E-381B-E931-3ACA-26475EAF8DF2}"/>
              </a:ext>
            </a:extLst>
          </p:cNvPr>
          <p:cNvSpPr txBox="1"/>
          <p:nvPr/>
        </p:nvSpPr>
        <p:spPr>
          <a:xfrm>
            <a:off x="6096000" y="5393426"/>
            <a:ext cx="5560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스스로 절벽을 타고 오르는 힘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주요 부분</a:t>
            </a:r>
            <a:r>
              <a:rPr lang="en-US" altLang="ko-KR" sz="1600" b="1" dirty="0"/>
              <a:t> 2)</a:t>
            </a:r>
          </a:p>
        </p:txBody>
      </p:sp>
    </p:spTree>
    <p:extLst>
      <p:ext uri="{BB962C8B-B14F-4D97-AF65-F5344CB8AC3E}">
        <p14:creationId xmlns:p14="http://schemas.microsoft.com/office/powerpoint/2010/main" val="66656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투자는 많아져도 </a:t>
            </a:r>
            <a:r>
              <a:rPr lang="ko-KR" altLang="en-US" dirty="0" err="1"/>
              <a:t>생존률은</a:t>
            </a:r>
            <a:r>
              <a:rPr lang="ko-KR" altLang="en-US" dirty="0"/>
              <a:t> 제자리에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en-US" altLang="ko-KR" dirty="0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D859D-BA71-9F07-D473-AB48FA62F79E}"/>
              </a:ext>
            </a:extLst>
          </p:cNvPr>
          <p:cNvSpPr txBox="1"/>
          <p:nvPr/>
        </p:nvSpPr>
        <p:spPr>
          <a:xfrm>
            <a:off x="631723" y="1596821"/>
            <a:ext cx="535366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부분에서의 저자는 국내 중소기업 지원 기관에서 일하는 </a:t>
            </a:r>
            <a:r>
              <a:rPr lang="ko-KR" altLang="en-US" sz="1600" dirty="0" err="1"/>
              <a:t>실장급</a:t>
            </a:r>
            <a:r>
              <a:rPr lang="ko-KR" altLang="en-US" sz="1600" dirty="0"/>
              <a:t> 인물의 언론과의 인터뷰에서 한 외국인으로 </a:t>
            </a:r>
            <a:r>
              <a:rPr lang="ko-KR" altLang="en-US" sz="1600" dirty="0" err="1"/>
              <a:t>부터</a:t>
            </a:r>
            <a:r>
              <a:rPr lang="ko-KR" altLang="en-US" sz="1600" dirty="0"/>
              <a:t> 충격적인 이야기를 들었다고 말함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-&gt;</a:t>
            </a:r>
            <a:r>
              <a:rPr lang="ko-KR" altLang="en-US" sz="1600" dirty="0" err="1"/>
              <a:t>스타트업에</a:t>
            </a:r>
            <a:r>
              <a:rPr lang="ko-KR" altLang="en-US" sz="1600" dirty="0"/>
              <a:t> 필요한 자금을 구하기 다른 나라보다 너무 </a:t>
            </a:r>
            <a:r>
              <a:rPr lang="ko-KR" altLang="en-US" sz="1600" dirty="0" err="1"/>
              <a:t>쉬웟고</a:t>
            </a:r>
            <a:r>
              <a:rPr lang="en-US" altLang="ko-KR" sz="1600" dirty="0"/>
              <a:t>, </a:t>
            </a:r>
            <a:r>
              <a:rPr lang="ko-KR" altLang="en-US" sz="1600" dirty="0"/>
              <a:t>그 부분이 오히려 야생성을 떨어뜨린다고 </a:t>
            </a:r>
            <a:r>
              <a:rPr lang="ko-KR" altLang="en-US" sz="1600" dirty="0" err="1"/>
              <a:t>말한것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b="1" dirty="0">
                <a:solidFill>
                  <a:srgbClr val="00B050"/>
                </a:solidFill>
              </a:rPr>
              <a:t>한국 중소벤처기업부의 창업 예산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r>
              <a:rPr lang="en-US" altLang="ko-KR" sz="1600" b="1" dirty="0">
                <a:solidFill>
                  <a:srgbClr val="00B050"/>
                </a:solidFill>
              </a:rPr>
              <a:t>1998</a:t>
            </a:r>
            <a:r>
              <a:rPr lang="ko-KR" altLang="en-US" sz="1600" b="1" dirty="0">
                <a:solidFill>
                  <a:srgbClr val="00B050"/>
                </a:solidFill>
              </a:rPr>
              <a:t>년 </a:t>
            </a:r>
            <a:r>
              <a:rPr lang="en-US" altLang="ko-KR" sz="1600" b="1" dirty="0">
                <a:solidFill>
                  <a:srgbClr val="00B050"/>
                </a:solidFill>
              </a:rPr>
              <a:t>82</a:t>
            </a:r>
            <a:r>
              <a:rPr lang="ko-KR" altLang="en-US" sz="1600" b="1" dirty="0">
                <a:solidFill>
                  <a:srgbClr val="00B050"/>
                </a:solidFill>
              </a:rPr>
              <a:t>억원</a:t>
            </a:r>
            <a:r>
              <a:rPr lang="en-US" altLang="ko-KR" sz="1600" b="1" dirty="0">
                <a:solidFill>
                  <a:srgbClr val="00B050"/>
                </a:solidFill>
              </a:rPr>
              <a:t>-&gt;2020</a:t>
            </a:r>
            <a:r>
              <a:rPr lang="ko-KR" altLang="en-US" sz="1600" b="1" dirty="0">
                <a:solidFill>
                  <a:srgbClr val="00B050"/>
                </a:solidFill>
              </a:rPr>
              <a:t>년 </a:t>
            </a:r>
            <a:r>
              <a:rPr lang="en-US" altLang="ko-KR" sz="1600" b="1" dirty="0">
                <a:solidFill>
                  <a:srgbClr val="00B050"/>
                </a:solidFill>
              </a:rPr>
              <a:t>8,492</a:t>
            </a:r>
            <a:r>
              <a:rPr lang="ko-KR" altLang="en-US" sz="1600" b="1" dirty="0">
                <a:solidFill>
                  <a:srgbClr val="00B050"/>
                </a:solidFill>
              </a:rPr>
              <a:t>억원으로 증가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endParaRPr lang="en-US" altLang="ko-KR" sz="1600" b="1" dirty="0">
              <a:solidFill>
                <a:srgbClr val="00B050"/>
              </a:solidFill>
            </a:endParaRPr>
          </a:p>
          <a:p>
            <a:r>
              <a:rPr lang="ko-KR" altLang="en-US" sz="1600" b="1" dirty="0">
                <a:solidFill>
                  <a:srgbClr val="00B050"/>
                </a:solidFill>
              </a:rPr>
              <a:t>한국 중앙부처와 지자체 통합 예산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r>
              <a:rPr lang="en-US" altLang="ko-KR" sz="1600" b="1" dirty="0">
                <a:solidFill>
                  <a:srgbClr val="00B050"/>
                </a:solidFill>
              </a:rPr>
              <a:t>2019</a:t>
            </a:r>
            <a:r>
              <a:rPr lang="ko-KR" altLang="en-US" sz="1600" b="1" dirty="0">
                <a:solidFill>
                  <a:srgbClr val="00B050"/>
                </a:solidFill>
              </a:rPr>
              <a:t>년</a:t>
            </a:r>
            <a:r>
              <a:rPr lang="en-US" altLang="ko-KR" sz="1600" b="1" dirty="0">
                <a:solidFill>
                  <a:srgbClr val="00B050"/>
                </a:solidFill>
              </a:rPr>
              <a:t>: 1</a:t>
            </a:r>
            <a:r>
              <a:rPr lang="ko-KR" altLang="en-US" sz="1600" b="1" dirty="0">
                <a:solidFill>
                  <a:srgbClr val="00B050"/>
                </a:solidFill>
              </a:rPr>
              <a:t>조 </a:t>
            </a:r>
            <a:r>
              <a:rPr lang="en-US" altLang="ko-KR" sz="1600" b="1" dirty="0">
                <a:solidFill>
                  <a:srgbClr val="00B050"/>
                </a:solidFill>
              </a:rPr>
              <a:t>1,181</a:t>
            </a:r>
            <a:r>
              <a:rPr lang="ko-KR" altLang="en-US" sz="1600" b="1" dirty="0">
                <a:solidFill>
                  <a:srgbClr val="00B050"/>
                </a:solidFill>
              </a:rPr>
              <a:t>억</a:t>
            </a:r>
            <a:r>
              <a:rPr lang="en-US" altLang="ko-KR" sz="1600" b="1" dirty="0">
                <a:solidFill>
                  <a:srgbClr val="00B050"/>
                </a:solidFill>
              </a:rPr>
              <a:t>-&gt;2020</a:t>
            </a:r>
            <a:r>
              <a:rPr lang="ko-KR" altLang="en-US" sz="1600" b="1" dirty="0">
                <a:solidFill>
                  <a:srgbClr val="00B050"/>
                </a:solidFill>
              </a:rPr>
              <a:t>년</a:t>
            </a:r>
            <a:r>
              <a:rPr lang="en-US" altLang="ko-KR" sz="1600" b="1" dirty="0">
                <a:solidFill>
                  <a:srgbClr val="00B050"/>
                </a:solidFill>
              </a:rPr>
              <a:t>:1</a:t>
            </a:r>
            <a:r>
              <a:rPr lang="ko-KR" altLang="en-US" sz="1600" b="1" dirty="0">
                <a:solidFill>
                  <a:srgbClr val="00B050"/>
                </a:solidFill>
              </a:rPr>
              <a:t>조 </a:t>
            </a:r>
            <a:r>
              <a:rPr lang="en-US" altLang="ko-KR" sz="1600" b="1" dirty="0">
                <a:solidFill>
                  <a:srgbClr val="00B050"/>
                </a:solidFill>
              </a:rPr>
              <a:t>4,517</a:t>
            </a:r>
            <a:r>
              <a:rPr lang="ko-KR" altLang="en-US" sz="1600" b="1" dirty="0">
                <a:solidFill>
                  <a:srgbClr val="00B050"/>
                </a:solidFill>
              </a:rPr>
              <a:t>억원</a:t>
            </a:r>
            <a:r>
              <a:rPr lang="en-US" altLang="ko-KR" sz="1600" b="1" dirty="0">
                <a:solidFill>
                  <a:srgbClr val="00B050"/>
                </a:solidFill>
              </a:rPr>
              <a:t>-&gt; 2021</a:t>
            </a:r>
            <a:r>
              <a:rPr lang="ko-KR" altLang="en-US" sz="1600" b="1" dirty="0">
                <a:solidFill>
                  <a:srgbClr val="00B050"/>
                </a:solidFill>
              </a:rPr>
              <a:t>년</a:t>
            </a:r>
            <a:r>
              <a:rPr lang="en-US" altLang="ko-KR" sz="1600" b="1" dirty="0">
                <a:solidFill>
                  <a:srgbClr val="00B050"/>
                </a:solidFill>
              </a:rPr>
              <a:t>: 1</a:t>
            </a:r>
            <a:r>
              <a:rPr lang="ko-KR" altLang="en-US" sz="1600" b="1" dirty="0">
                <a:solidFill>
                  <a:srgbClr val="00B050"/>
                </a:solidFill>
              </a:rPr>
              <a:t>조 </a:t>
            </a:r>
            <a:r>
              <a:rPr lang="en-US" altLang="ko-KR" sz="1600" b="1" dirty="0">
                <a:solidFill>
                  <a:srgbClr val="00B050"/>
                </a:solidFill>
              </a:rPr>
              <a:t>5,179</a:t>
            </a:r>
            <a:r>
              <a:rPr lang="ko-KR" altLang="en-US" sz="1600" b="1" dirty="0">
                <a:solidFill>
                  <a:srgbClr val="00B050"/>
                </a:solidFill>
              </a:rPr>
              <a:t>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E1797-C250-631D-C77E-C18E2FDAB5A4}"/>
              </a:ext>
            </a:extLst>
          </p:cNvPr>
          <p:cNvSpPr txBox="1"/>
          <p:nvPr/>
        </p:nvSpPr>
        <p:spPr>
          <a:xfrm>
            <a:off x="6612988" y="1596821"/>
            <a:ext cx="411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이러한 막대한 지원에도 불구</a:t>
            </a:r>
            <a:r>
              <a:rPr lang="en-US" altLang="ko-KR" sz="1600" dirty="0"/>
              <a:t>, 5</a:t>
            </a:r>
            <a:r>
              <a:rPr lang="ko-KR" altLang="en-US" sz="1600" dirty="0"/>
              <a:t>년 생존율은 다른 나라에 보다 낮다고 말함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b="1" dirty="0"/>
              <a:t>프랑스 </a:t>
            </a:r>
            <a:r>
              <a:rPr lang="en-US" altLang="ko-KR" sz="1600" b="1" dirty="0"/>
              <a:t>44%</a:t>
            </a:r>
          </a:p>
          <a:p>
            <a:r>
              <a:rPr lang="ko-KR" altLang="en-US" sz="1600" b="1" dirty="0"/>
              <a:t>영국 </a:t>
            </a:r>
            <a:r>
              <a:rPr lang="en-US" altLang="ko-KR" sz="1600" b="1" dirty="0"/>
              <a:t>41%</a:t>
            </a:r>
          </a:p>
          <a:p>
            <a:r>
              <a:rPr lang="ko-KR" altLang="en-US" sz="1600" b="1" dirty="0"/>
              <a:t>독일 </a:t>
            </a:r>
            <a:r>
              <a:rPr lang="en-US" altLang="ko-KR" sz="1600" b="1" dirty="0"/>
              <a:t>39%</a:t>
            </a:r>
          </a:p>
          <a:p>
            <a:r>
              <a:rPr lang="ko-KR" altLang="en-US" sz="1600" b="1" dirty="0">
                <a:solidFill>
                  <a:srgbClr val="FF0000"/>
                </a:solidFill>
              </a:rPr>
              <a:t>한국 </a:t>
            </a:r>
            <a:r>
              <a:rPr lang="en-US" altLang="ko-KR" sz="1600" b="1" dirty="0">
                <a:solidFill>
                  <a:srgbClr val="FF0000"/>
                </a:solidFill>
              </a:rPr>
              <a:t>27%</a:t>
            </a:r>
          </a:p>
          <a:p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=&gt;</a:t>
            </a:r>
            <a:r>
              <a:rPr lang="ko-KR" altLang="en-US" sz="1600" dirty="0"/>
              <a:t>이러한 결과가 나오는 것은 다양한 이유가 있으나</a:t>
            </a:r>
            <a:r>
              <a:rPr lang="en-US" altLang="ko-KR" sz="1600" dirty="0"/>
              <a:t>, </a:t>
            </a:r>
            <a:r>
              <a:rPr lang="ko-KR" altLang="en-US" sz="1600" dirty="0"/>
              <a:t>모든  공통 문제가 </a:t>
            </a:r>
            <a:r>
              <a:rPr lang="en-US" altLang="ko-KR" sz="1600" dirty="0"/>
              <a:t>‘</a:t>
            </a:r>
            <a:r>
              <a:rPr lang="ko-KR" altLang="en-US" sz="1600" dirty="0"/>
              <a:t>과도한 자금 지원</a:t>
            </a:r>
            <a:r>
              <a:rPr lang="en-US" altLang="ko-KR" sz="1600" dirty="0"/>
              <a:t>＇</a:t>
            </a:r>
            <a:r>
              <a:rPr lang="ko-KR" altLang="en-US" sz="1600" dirty="0"/>
              <a:t>에서 시작되어 이 지원제도를  체계적으로 개편할 필요가 있다고 밝힘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0BCA1-2968-B665-AC94-BD8CCE25DEF6}"/>
              </a:ext>
            </a:extLst>
          </p:cNvPr>
          <p:cNvSpPr txBox="1"/>
          <p:nvPr/>
        </p:nvSpPr>
        <p:spPr>
          <a:xfrm>
            <a:off x="1780674" y="5020699"/>
            <a:ext cx="7613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linkClick r:id="rId3"/>
              </a:rPr>
              <a:t>정부 창업예산 </a:t>
            </a:r>
            <a:r>
              <a:rPr lang="en-US" altLang="ko-KR" dirty="0">
                <a:hlinkClick r:id="rId3"/>
              </a:rPr>
              <a:t>16</a:t>
            </a:r>
            <a:r>
              <a:rPr lang="ko-KR" altLang="en-US" dirty="0">
                <a:hlinkClick r:id="rId3"/>
              </a:rPr>
              <a:t>년 대비 </a:t>
            </a:r>
            <a:r>
              <a:rPr lang="en-US" altLang="ko-KR" dirty="0">
                <a:hlinkClick r:id="rId3"/>
              </a:rPr>
              <a:t>20</a:t>
            </a:r>
            <a:r>
              <a:rPr lang="ko-KR" altLang="en-US" dirty="0">
                <a:hlinkClick r:id="rId3"/>
              </a:rPr>
              <a:t>년 </a:t>
            </a:r>
            <a:r>
              <a:rPr lang="en-US" altLang="ko-KR" dirty="0">
                <a:hlinkClick r:id="rId3"/>
              </a:rPr>
              <a:t>2</a:t>
            </a:r>
            <a:r>
              <a:rPr lang="ko-KR" altLang="en-US" dirty="0">
                <a:hlinkClick r:id="rId3"/>
              </a:rPr>
              <a:t>배 이상 급성장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창업 바라보는 우리 사회 인식 개선 </a:t>
            </a:r>
            <a:r>
              <a:rPr lang="ko-KR" altLang="en-US" dirty="0" err="1">
                <a:hlinkClick r:id="rId3"/>
              </a:rPr>
              <a:t>뚜렷</a:t>
            </a:r>
            <a:r>
              <a:rPr lang="en-US" altLang="ko-KR" dirty="0">
                <a:hlinkClick r:id="rId3"/>
              </a:rPr>
              <a:t>(</a:t>
            </a:r>
            <a:r>
              <a:rPr lang="ko-KR" altLang="en-US" dirty="0">
                <a:hlinkClick r:id="rId3"/>
              </a:rPr>
              <a:t>상세화면</a:t>
            </a:r>
            <a:r>
              <a:rPr lang="en-US" altLang="ko-KR" dirty="0">
                <a:hlinkClick r:id="rId3"/>
              </a:rPr>
              <a:t>) - </a:t>
            </a:r>
            <a:r>
              <a:rPr lang="ko-KR" altLang="en-US" dirty="0">
                <a:hlinkClick r:id="rId3"/>
              </a:rPr>
              <a:t>보도자료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보도자료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 err="1">
                <a:hlinkClick r:id="rId3"/>
              </a:rPr>
              <a:t>알림소식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중소벤처기업부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7910" y="1854574"/>
            <a:ext cx="4114800" cy="428755"/>
          </a:xfrm>
        </p:spPr>
        <p:txBody>
          <a:bodyPr rtlCol="0"/>
          <a:lstStyle/>
          <a:p>
            <a:pPr rtl="0"/>
            <a:r>
              <a:rPr lang="en-US" altLang="ko-KR"/>
              <a:t>1.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862" y="2282238"/>
            <a:ext cx="4114800" cy="822960"/>
          </a:xfrm>
        </p:spPr>
        <p:txBody>
          <a:bodyPr rtlCol="0"/>
          <a:lstStyle/>
          <a:p>
            <a:pPr rtl="0"/>
            <a:r>
              <a:rPr lang="ko-KR" altLang="en-US" b="1" dirty="0" err="1"/>
              <a:t>스타트업과</a:t>
            </a:r>
            <a:r>
              <a:rPr lang="ko-KR" altLang="en-US" b="1" dirty="0"/>
              <a:t> 문화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07A6D8A-72F9-4BD4-A4AE-69013301D9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66835" y="3099816"/>
            <a:ext cx="4114800" cy="428755"/>
          </a:xfrm>
        </p:spPr>
        <p:txBody>
          <a:bodyPr rtlCol="0"/>
          <a:lstStyle/>
          <a:p>
            <a:pPr rtl="0"/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83EA85C-EBA3-4B50-86CE-7FD4A374E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6835" y="3529584"/>
            <a:ext cx="4114800" cy="822960"/>
          </a:xfrm>
        </p:spPr>
        <p:txBody>
          <a:bodyPr rtlCol="0"/>
          <a:lstStyle/>
          <a:p>
            <a:pPr rtl="0"/>
            <a:r>
              <a:rPr lang="ko-KR" altLang="en-US" b="1" dirty="0"/>
              <a:t>지방대 폐교와 학력 양극화 문제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856232"/>
            <a:ext cx="4114800" cy="428755"/>
          </a:xfrm>
        </p:spPr>
        <p:txBody>
          <a:bodyPr rtlCol="0"/>
          <a:lstStyle/>
          <a:p>
            <a:pPr rtl="0"/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3" y="2280435"/>
            <a:ext cx="4114800" cy="822960"/>
          </a:xfrm>
        </p:spPr>
        <p:txBody>
          <a:bodyPr rtlCol="0"/>
          <a:lstStyle/>
          <a:p>
            <a:pPr rtl="0"/>
            <a:r>
              <a:rPr lang="ko-KR" altLang="en-US" b="1" dirty="0"/>
              <a:t>정책자금 지원 방식의 변화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F67EAD8-DD92-4AEB-8BE7-53E5FA194B4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11403" y="3099816"/>
            <a:ext cx="4114800" cy="428755"/>
          </a:xfrm>
        </p:spPr>
        <p:txBody>
          <a:bodyPr rtlCol="0"/>
          <a:lstStyle/>
          <a:p>
            <a:pPr rtl="0"/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4E7FBD4-2705-45F7-AB4F-8925DE1DB8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1403" y="3529584"/>
            <a:ext cx="4114800" cy="822960"/>
          </a:xfrm>
        </p:spPr>
        <p:txBody>
          <a:bodyPr rtlCol="0"/>
          <a:lstStyle/>
          <a:p>
            <a:pPr rtl="0"/>
            <a:r>
              <a:rPr lang="ko-KR" altLang="en-US" b="1" dirty="0"/>
              <a:t>스타트업 담당 공무원의 동반 성장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F897F-A447-3991-C92A-73CD6924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DA67B5-DA81-3AD4-3E12-96BBAD47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스스로 절벽을 타고 오르는 힘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AA61C9-E110-E9A5-F54C-30B4FF52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en-US" altLang="ko-KR" dirty="0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C39FB8CF-9B6D-FDEC-9D28-C666E437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0C93E4-3A19-59DC-71B8-3B91838F72D2}"/>
              </a:ext>
            </a:extLst>
          </p:cNvPr>
          <p:cNvSpPr txBox="1"/>
          <p:nvPr/>
        </p:nvSpPr>
        <p:spPr>
          <a:xfrm>
            <a:off x="838200" y="1790137"/>
            <a:ext cx="53536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과도한 지원 제도를 해결할 해법을 찾기 위해서는 국내 자금 지원의 구조를 살펴봐야 한다고 말함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>
                <a:highlight>
                  <a:srgbClr val="FFFF00"/>
                </a:highlight>
              </a:rPr>
              <a:t>-&gt;</a:t>
            </a:r>
            <a:r>
              <a:rPr lang="ko-KR" altLang="en-US" sz="1600" b="1" dirty="0">
                <a:highlight>
                  <a:srgbClr val="FFFF00"/>
                </a:highlight>
              </a:rPr>
              <a:t>현재 자금 지원 구조</a:t>
            </a:r>
            <a:endParaRPr lang="en-US" altLang="ko-KR" sz="1600" b="1" dirty="0">
              <a:highlight>
                <a:srgbClr val="FFFF00"/>
              </a:highlight>
            </a:endParaRPr>
          </a:p>
          <a:p>
            <a:r>
              <a:rPr lang="en-US" altLang="ko-KR" sz="1600" b="1" dirty="0">
                <a:highlight>
                  <a:srgbClr val="FFFF00"/>
                </a:highlight>
              </a:rPr>
              <a:t>-</a:t>
            </a:r>
            <a:r>
              <a:rPr lang="ko-KR" altLang="en-US" sz="1600" b="1" dirty="0">
                <a:highlight>
                  <a:srgbClr val="FFFF00"/>
                </a:highlight>
              </a:rPr>
              <a:t>예비 창업자</a:t>
            </a:r>
            <a:r>
              <a:rPr lang="en-US" altLang="ko-KR" sz="1600" b="1" dirty="0">
                <a:highlight>
                  <a:srgbClr val="FFFF00"/>
                </a:highlight>
              </a:rPr>
              <a:t>: </a:t>
            </a:r>
            <a:r>
              <a:rPr lang="ko-KR" altLang="en-US" sz="1600" b="1" dirty="0">
                <a:highlight>
                  <a:srgbClr val="FFFF00"/>
                </a:highlight>
              </a:rPr>
              <a:t>정부 </a:t>
            </a:r>
            <a:r>
              <a:rPr lang="en-US" altLang="ko-KR" sz="1600" b="1" dirty="0">
                <a:highlight>
                  <a:srgbClr val="FFFF00"/>
                </a:highlight>
              </a:rPr>
              <a:t>1</a:t>
            </a:r>
            <a:r>
              <a:rPr lang="ko-KR" altLang="en-US" sz="1600" b="1" dirty="0">
                <a:highlight>
                  <a:srgbClr val="FFFF00"/>
                </a:highlight>
              </a:rPr>
              <a:t>억원 내외</a:t>
            </a:r>
            <a:r>
              <a:rPr lang="en-US" altLang="ko-KR" sz="1600" b="1" dirty="0">
                <a:highlight>
                  <a:srgbClr val="FFFF00"/>
                </a:highlight>
              </a:rPr>
              <a:t>+</a:t>
            </a:r>
            <a:r>
              <a:rPr lang="ko-KR" altLang="en-US" sz="1600" b="1" dirty="0">
                <a:highlight>
                  <a:srgbClr val="FFFF00"/>
                </a:highlight>
              </a:rPr>
              <a:t>지자체</a:t>
            </a:r>
            <a:r>
              <a:rPr lang="en-US" altLang="ko-KR" sz="1600" b="1" dirty="0">
                <a:highlight>
                  <a:srgbClr val="FFFF00"/>
                </a:highlight>
              </a:rPr>
              <a:t>+</a:t>
            </a:r>
            <a:r>
              <a:rPr lang="ko-KR" altLang="en-US" sz="1600" b="1" dirty="0">
                <a:highlight>
                  <a:srgbClr val="FFFF00"/>
                </a:highlight>
              </a:rPr>
              <a:t>대학</a:t>
            </a:r>
            <a:r>
              <a:rPr lang="en-US" altLang="ko-KR" sz="1600" b="1" dirty="0">
                <a:highlight>
                  <a:srgbClr val="FFFF00"/>
                </a:highlight>
              </a:rPr>
              <a:t>+</a:t>
            </a:r>
            <a:r>
              <a:rPr lang="ko-KR" altLang="en-US" sz="1600" b="1" dirty="0">
                <a:highlight>
                  <a:srgbClr val="FFFF00"/>
                </a:highlight>
              </a:rPr>
              <a:t>민간</a:t>
            </a:r>
            <a:endParaRPr lang="en-US" altLang="ko-KR" sz="1600" b="1" dirty="0">
              <a:highlight>
                <a:srgbClr val="FFFF00"/>
              </a:highlight>
            </a:endParaRPr>
          </a:p>
          <a:p>
            <a:r>
              <a:rPr lang="en-US" altLang="ko-KR" sz="1600" b="1" dirty="0">
                <a:highlight>
                  <a:srgbClr val="FFFF00"/>
                </a:highlight>
              </a:rPr>
              <a:t>-</a:t>
            </a:r>
            <a:r>
              <a:rPr lang="ko-KR" altLang="en-US" sz="1600" b="1" dirty="0">
                <a:highlight>
                  <a:srgbClr val="FFFF00"/>
                </a:highlight>
              </a:rPr>
              <a:t>초기 창업자</a:t>
            </a:r>
            <a:r>
              <a:rPr lang="en-US" altLang="ko-KR" sz="1600" b="1" dirty="0">
                <a:highlight>
                  <a:srgbClr val="FFFF00"/>
                </a:highlight>
              </a:rPr>
              <a:t>: </a:t>
            </a:r>
            <a:r>
              <a:rPr lang="ko-KR" altLang="en-US" sz="1600" b="1" dirty="0">
                <a:highlight>
                  <a:srgbClr val="FFFF00"/>
                </a:highlight>
              </a:rPr>
              <a:t>정부 </a:t>
            </a:r>
            <a:r>
              <a:rPr lang="en-US" altLang="ko-KR" sz="1600" b="1" dirty="0">
                <a:highlight>
                  <a:srgbClr val="FFFF00"/>
                </a:highlight>
              </a:rPr>
              <a:t>1</a:t>
            </a:r>
            <a:r>
              <a:rPr lang="ko-KR" altLang="en-US" sz="1600" b="1" dirty="0">
                <a:highlight>
                  <a:srgbClr val="FFFF00"/>
                </a:highlight>
              </a:rPr>
              <a:t>억원 내외</a:t>
            </a:r>
            <a:r>
              <a:rPr lang="en-US" altLang="ko-KR" sz="1600" b="1" dirty="0">
                <a:highlight>
                  <a:srgbClr val="FFFF00"/>
                </a:highlight>
              </a:rPr>
              <a:t>+</a:t>
            </a:r>
            <a:r>
              <a:rPr lang="ko-KR" altLang="en-US" sz="1600" b="1" dirty="0">
                <a:highlight>
                  <a:srgbClr val="FFFF00"/>
                </a:highlight>
              </a:rPr>
              <a:t>지자체</a:t>
            </a:r>
            <a:r>
              <a:rPr lang="en-US" altLang="ko-KR" sz="1600" b="1" dirty="0">
                <a:highlight>
                  <a:srgbClr val="FFFF00"/>
                </a:highlight>
              </a:rPr>
              <a:t>+</a:t>
            </a:r>
            <a:r>
              <a:rPr lang="ko-KR" altLang="en-US" sz="1600" b="1" dirty="0">
                <a:highlight>
                  <a:srgbClr val="FFFF00"/>
                </a:highlight>
              </a:rPr>
              <a:t>대학</a:t>
            </a:r>
            <a:r>
              <a:rPr lang="en-US" altLang="ko-KR" sz="1600" b="1" dirty="0">
                <a:highlight>
                  <a:srgbClr val="FFFF00"/>
                </a:highlight>
              </a:rPr>
              <a:t>+</a:t>
            </a:r>
            <a:r>
              <a:rPr lang="ko-KR" altLang="en-US" sz="1600" b="1" dirty="0">
                <a:highlight>
                  <a:srgbClr val="FFFF00"/>
                </a:highlight>
              </a:rPr>
              <a:t>민간</a:t>
            </a:r>
            <a:endParaRPr lang="en-US" altLang="ko-KR" sz="1600" b="1" dirty="0">
              <a:highlight>
                <a:srgbClr val="FFFF00"/>
              </a:highlight>
            </a:endParaRPr>
          </a:p>
          <a:p>
            <a:r>
              <a:rPr lang="en-US" altLang="ko-KR" sz="1600" b="1" dirty="0">
                <a:highlight>
                  <a:srgbClr val="FFFF00"/>
                </a:highlight>
              </a:rPr>
              <a:t>-</a:t>
            </a:r>
            <a:r>
              <a:rPr lang="ko-KR" altLang="en-US" sz="1600" b="1" dirty="0">
                <a:highlight>
                  <a:srgbClr val="FFFF00"/>
                </a:highlight>
              </a:rPr>
              <a:t>중기 창업자</a:t>
            </a:r>
            <a:r>
              <a:rPr lang="en-US" altLang="ko-KR" sz="1600" b="1" dirty="0">
                <a:highlight>
                  <a:srgbClr val="FFFF00"/>
                </a:highlight>
              </a:rPr>
              <a:t>: </a:t>
            </a:r>
            <a:r>
              <a:rPr lang="ko-KR" altLang="en-US" sz="1600" b="1" dirty="0">
                <a:highlight>
                  <a:srgbClr val="FFFF00"/>
                </a:highlight>
              </a:rPr>
              <a:t>정부 </a:t>
            </a:r>
            <a:r>
              <a:rPr lang="en-US" altLang="ko-KR" sz="1600" b="1" dirty="0">
                <a:highlight>
                  <a:srgbClr val="FFFF00"/>
                </a:highlight>
              </a:rPr>
              <a:t>3</a:t>
            </a:r>
            <a:r>
              <a:rPr lang="ko-KR" altLang="en-US" sz="1600" b="1" dirty="0">
                <a:highlight>
                  <a:srgbClr val="FFFF00"/>
                </a:highlight>
              </a:rPr>
              <a:t>억원 내외</a:t>
            </a:r>
            <a:r>
              <a:rPr lang="en-US" altLang="ko-KR" sz="1600" b="1" dirty="0">
                <a:highlight>
                  <a:srgbClr val="FFFF00"/>
                </a:highlight>
              </a:rPr>
              <a:t>+</a:t>
            </a:r>
            <a:r>
              <a:rPr lang="ko-KR" altLang="en-US" sz="1600" b="1" dirty="0">
                <a:highlight>
                  <a:srgbClr val="FFFF00"/>
                </a:highlight>
              </a:rPr>
              <a:t>지자체</a:t>
            </a:r>
            <a:r>
              <a:rPr lang="en-US" altLang="ko-KR" sz="1600" b="1" dirty="0">
                <a:highlight>
                  <a:srgbClr val="FFFF00"/>
                </a:highlight>
              </a:rPr>
              <a:t>+</a:t>
            </a:r>
            <a:r>
              <a:rPr lang="ko-KR" altLang="en-US" sz="1600" b="1" dirty="0">
                <a:highlight>
                  <a:srgbClr val="FFFF00"/>
                </a:highlight>
              </a:rPr>
              <a:t>대학</a:t>
            </a:r>
            <a:r>
              <a:rPr lang="en-US" altLang="ko-KR" sz="1600" b="1" dirty="0">
                <a:highlight>
                  <a:srgbClr val="FFFF00"/>
                </a:highlight>
              </a:rPr>
              <a:t>+</a:t>
            </a:r>
            <a:r>
              <a:rPr lang="ko-KR" altLang="en-US" sz="1600" b="1" dirty="0">
                <a:highlight>
                  <a:srgbClr val="FFFF00"/>
                </a:highlight>
              </a:rPr>
              <a:t>민간</a:t>
            </a:r>
            <a:endParaRPr lang="en-US" altLang="ko-KR" sz="1600" b="1" dirty="0">
              <a:highlight>
                <a:srgbClr val="FFFF00"/>
              </a:highlight>
            </a:endParaRPr>
          </a:p>
          <a:p>
            <a:endParaRPr lang="en-US" altLang="ko-KR" sz="1600" dirty="0"/>
          </a:p>
          <a:p>
            <a:r>
              <a:rPr lang="en-US" altLang="ko-KR" sz="1600" dirty="0"/>
              <a:t>=&gt;</a:t>
            </a:r>
            <a:r>
              <a:rPr lang="ko-KR" altLang="en-US" sz="1600" dirty="0"/>
              <a:t>제대로 된 창업 기준</a:t>
            </a:r>
            <a:r>
              <a:rPr lang="en-US" altLang="ko-KR" sz="1600" dirty="0"/>
              <a:t> 3</a:t>
            </a:r>
            <a:r>
              <a:rPr lang="ko-KR" altLang="en-US" sz="1600" dirty="0" err="1"/>
              <a:t>년내에</a:t>
            </a:r>
            <a:r>
              <a:rPr lang="ko-KR" altLang="en-US" sz="1600" dirty="0"/>
              <a:t> 최대 </a:t>
            </a:r>
            <a:r>
              <a:rPr lang="en-US" altLang="ko-KR" sz="1600" dirty="0"/>
              <a:t>10</a:t>
            </a:r>
            <a:r>
              <a:rPr lang="ko-KR" altLang="en-US" sz="1600" dirty="0"/>
              <a:t>억원을 지원받을 수 있음</a:t>
            </a:r>
            <a:r>
              <a:rPr lang="en-US" altLang="ko-KR" sz="1600" dirty="0"/>
              <a:t>. </a:t>
            </a:r>
            <a:r>
              <a:rPr lang="ko-KR" altLang="en-US" sz="1600" dirty="0"/>
              <a:t>그러나 이 이후에는 이 지원금의 </a:t>
            </a:r>
            <a:r>
              <a:rPr lang="en-US" altLang="ko-KR" sz="1600" dirty="0"/>
              <a:t>70%</a:t>
            </a:r>
            <a:r>
              <a:rPr lang="ko-KR" altLang="en-US" sz="1600" dirty="0"/>
              <a:t>가 사라져 고용 불안정 및 생존 문제에 봉착</a:t>
            </a:r>
            <a:r>
              <a:rPr lang="en-US" altLang="ko-KR" sz="1600" dirty="0"/>
              <a:t>-&gt;</a:t>
            </a:r>
            <a:r>
              <a:rPr lang="ko-KR" altLang="en-US" sz="1600" dirty="0"/>
              <a:t>야생성 파괴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23CEA-C70F-18EE-F9C5-742FE0191565}"/>
              </a:ext>
            </a:extLst>
          </p:cNvPr>
          <p:cNvSpPr txBox="1"/>
          <p:nvPr/>
        </p:nvSpPr>
        <p:spPr>
          <a:xfrm>
            <a:off x="6754761" y="1790137"/>
            <a:ext cx="495545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야생성을 높이기 위해</a:t>
            </a:r>
            <a:r>
              <a:rPr lang="en-US" altLang="ko-KR" sz="1600" dirty="0"/>
              <a:t>, </a:t>
            </a:r>
            <a:r>
              <a:rPr lang="ko-KR" altLang="en-US" sz="1600" dirty="0"/>
              <a:t>현재의 창업 지원금 제도의 대수술</a:t>
            </a:r>
            <a:r>
              <a:rPr lang="en-US" altLang="ko-KR" sz="1600" dirty="0"/>
              <a:t>(</a:t>
            </a:r>
            <a:r>
              <a:rPr lang="ko-KR" altLang="en-US" sz="1600" dirty="0"/>
              <a:t>개편</a:t>
            </a:r>
            <a:r>
              <a:rPr lang="en-US" altLang="ko-KR" sz="1600" dirty="0"/>
              <a:t>)</a:t>
            </a:r>
            <a:r>
              <a:rPr lang="ko-KR" altLang="en-US" sz="1600" dirty="0"/>
              <a:t>이 필요하다고 밝힘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-&gt;</a:t>
            </a:r>
            <a:r>
              <a:rPr lang="ko-KR" altLang="en-US" sz="1600" dirty="0"/>
              <a:t>저자가 제시한 정책자금 지원 방안</a:t>
            </a:r>
            <a:endParaRPr lang="en-US" altLang="ko-KR" sz="1600" dirty="0"/>
          </a:p>
          <a:p>
            <a:r>
              <a:rPr lang="ko-KR" altLang="en-US" sz="1600" b="1" dirty="0"/>
              <a:t>기존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예비</a:t>
            </a:r>
            <a:r>
              <a:rPr lang="en-US" altLang="ko-KR" sz="1600" b="1" dirty="0"/>
              <a:t>+3</a:t>
            </a:r>
            <a:r>
              <a:rPr lang="ko-KR" altLang="en-US" sz="1600" b="1" dirty="0"/>
              <a:t>년 이내</a:t>
            </a:r>
            <a:r>
              <a:rPr lang="en-US" altLang="ko-KR" sz="1600" b="1" dirty="0"/>
              <a:t>+7</a:t>
            </a:r>
            <a:r>
              <a:rPr lang="ko-KR" altLang="en-US" sz="1600" b="1" dirty="0"/>
              <a:t>년 이내</a:t>
            </a:r>
            <a:r>
              <a:rPr lang="en-US" altLang="ko-KR" sz="1600" b="1" dirty="0"/>
              <a:t>-&gt;</a:t>
            </a:r>
            <a:r>
              <a:rPr lang="ko-KR" altLang="en-US" sz="1600" b="1" dirty="0" err="1"/>
              <a:t>슅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틈없는</a:t>
            </a:r>
            <a:r>
              <a:rPr lang="ko-KR" altLang="en-US" sz="1600" b="1" dirty="0"/>
              <a:t> 지원으로 야생성을 잃게 함</a:t>
            </a:r>
            <a:endParaRPr lang="en-US" altLang="ko-KR" sz="1600" b="1" dirty="0"/>
          </a:p>
          <a:p>
            <a:r>
              <a:rPr lang="ko-KR" altLang="en-US" sz="1600" b="1" dirty="0">
                <a:solidFill>
                  <a:srgbClr val="FF0000"/>
                </a:solidFill>
              </a:rPr>
              <a:t>대안</a:t>
            </a:r>
            <a:r>
              <a:rPr lang="en-US" altLang="ko-KR" sz="1600" b="1" dirty="0">
                <a:solidFill>
                  <a:srgbClr val="FF0000"/>
                </a:solidFill>
              </a:rPr>
              <a:t>:</a:t>
            </a:r>
            <a:r>
              <a:rPr lang="ko-KR" altLang="en-US" sz="1600" b="1" dirty="0">
                <a:solidFill>
                  <a:srgbClr val="FF0000"/>
                </a:solidFill>
              </a:rPr>
              <a:t>예비</a:t>
            </a:r>
            <a:r>
              <a:rPr lang="en-US" altLang="ko-KR" sz="1600" b="1" dirty="0">
                <a:solidFill>
                  <a:srgbClr val="FF0000"/>
                </a:solidFill>
              </a:rPr>
              <a:t>(5,000</a:t>
            </a:r>
            <a:r>
              <a:rPr lang="ko-KR" altLang="en-US" sz="1600" b="1" dirty="0">
                <a:solidFill>
                  <a:srgbClr val="FF0000"/>
                </a:solidFill>
              </a:rPr>
              <a:t>만원 내외 지원</a:t>
            </a:r>
            <a:r>
              <a:rPr lang="en-US" altLang="ko-KR" sz="1600" b="1" dirty="0">
                <a:solidFill>
                  <a:srgbClr val="FF0000"/>
                </a:solidFill>
              </a:rPr>
              <a:t>)+1</a:t>
            </a:r>
            <a:r>
              <a:rPr lang="ko-KR" altLang="en-US" sz="1600" b="1" dirty="0" err="1">
                <a:solidFill>
                  <a:srgbClr val="FF0000"/>
                </a:solidFill>
              </a:rPr>
              <a:t>년차</a:t>
            </a:r>
            <a:r>
              <a:rPr lang="en-US" altLang="ko-KR" sz="1600" b="1" dirty="0">
                <a:solidFill>
                  <a:srgbClr val="FF0000"/>
                </a:solidFill>
              </a:rPr>
              <a:t>(1</a:t>
            </a:r>
            <a:r>
              <a:rPr lang="ko-KR" altLang="en-US" sz="1600" b="1" dirty="0">
                <a:solidFill>
                  <a:srgbClr val="FF0000"/>
                </a:solidFill>
              </a:rPr>
              <a:t>억원 이내</a:t>
            </a:r>
            <a:r>
              <a:rPr lang="en-US" altLang="ko-KR" sz="1600" b="1" dirty="0">
                <a:solidFill>
                  <a:srgbClr val="FF0000"/>
                </a:solidFill>
              </a:rPr>
              <a:t>)-</a:t>
            </a: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2</a:t>
            </a:r>
            <a:r>
              <a:rPr lang="ko-KR" altLang="en-US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년차</a:t>
            </a: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지원금 </a:t>
            </a: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X)-&gt;3</a:t>
            </a:r>
            <a:r>
              <a:rPr lang="ko-KR" altLang="en-US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년차</a:t>
            </a:r>
            <a:r>
              <a:rPr lang="ko-KR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(3</a:t>
            </a:r>
            <a:r>
              <a:rPr lang="ko-KR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억원 이상</a:t>
            </a: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)-&gt;4</a:t>
            </a:r>
            <a:r>
              <a:rPr lang="ko-KR" altLang="en-US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년차</a:t>
            </a:r>
            <a:r>
              <a:rPr lang="ko-KR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지원금 </a:t>
            </a: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X)-&gt;5</a:t>
            </a:r>
            <a:r>
              <a:rPr lang="ko-KR" altLang="en-US" sz="16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년차</a:t>
            </a: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(10</a:t>
            </a:r>
            <a:r>
              <a:rPr lang="ko-KR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억원</a:t>
            </a:r>
            <a:r>
              <a:rPr lang="en-US" altLang="ko-K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</a:p>
          <a:p>
            <a:endParaRPr lang="en-US" altLang="ko-KR" sz="16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altLang="ko-KR" sz="1600" b="1" dirty="0"/>
              <a:t>=&gt;</a:t>
            </a:r>
            <a:r>
              <a:rPr lang="ko-KR" altLang="en-US" sz="1600" dirty="0"/>
              <a:t>지원에 걸맞은 결과를 낸다면 다음 지원을 이어주고</a:t>
            </a:r>
            <a:r>
              <a:rPr lang="en-US" altLang="ko-KR" sz="1600" dirty="0"/>
              <a:t>, </a:t>
            </a:r>
            <a:r>
              <a:rPr lang="ko-KR" altLang="en-US" sz="1600" dirty="0"/>
              <a:t>결과를 내지 못한다면 야생성을 키우는 제도를 통해 스스로 단련하고 성찰</a:t>
            </a:r>
            <a:r>
              <a:rPr lang="en-US" altLang="ko-KR" sz="1600" dirty="0"/>
              <a:t>(</a:t>
            </a:r>
            <a:r>
              <a:rPr lang="ko-KR" altLang="en-US" sz="1600" dirty="0"/>
              <a:t>정부 지원 </a:t>
            </a:r>
            <a:r>
              <a:rPr lang="en-US" altLang="ko-KR" sz="1600" dirty="0"/>
              <a:t>X)</a:t>
            </a:r>
          </a:p>
          <a:p>
            <a:endParaRPr lang="en-US" altLang="ko-KR" sz="1600" b="1" dirty="0">
              <a:highlight>
                <a:srgbClr val="00FF00"/>
              </a:highlight>
            </a:endParaRPr>
          </a:p>
          <a:p>
            <a:r>
              <a:rPr lang="ko-KR" altLang="en-US" sz="1600" b="1" dirty="0">
                <a:highlight>
                  <a:srgbClr val="00FF00"/>
                </a:highlight>
              </a:rPr>
              <a:t>즉</a:t>
            </a:r>
            <a:r>
              <a:rPr lang="en-US" altLang="ko-KR" sz="1600" b="1" dirty="0">
                <a:highlight>
                  <a:srgbClr val="00FF00"/>
                </a:highlight>
              </a:rPr>
              <a:t>, </a:t>
            </a:r>
            <a:r>
              <a:rPr lang="ko-KR" altLang="en-US" sz="1600" b="1" dirty="0">
                <a:highlight>
                  <a:srgbClr val="00FF00"/>
                </a:highlight>
              </a:rPr>
              <a:t>해당 부분에서 저자는 스타트업 창업자의 결핍</a:t>
            </a:r>
            <a:r>
              <a:rPr lang="en-US" altLang="ko-KR" sz="1600" b="1" dirty="0">
                <a:highlight>
                  <a:srgbClr val="00FF00"/>
                </a:highlight>
              </a:rPr>
              <a:t>, </a:t>
            </a:r>
            <a:r>
              <a:rPr lang="ko-KR" altLang="en-US" sz="1600" b="1" dirty="0">
                <a:highlight>
                  <a:srgbClr val="00FF00"/>
                </a:highlight>
              </a:rPr>
              <a:t>간절함</a:t>
            </a:r>
            <a:r>
              <a:rPr lang="en-US" altLang="ko-KR" sz="1600" b="1" dirty="0">
                <a:highlight>
                  <a:srgbClr val="00FF00"/>
                </a:highlight>
              </a:rPr>
              <a:t>, </a:t>
            </a:r>
            <a:r>
              <a:rPr lang="ko-KR" altLang="en-US" sz="1600" b="1" dirty="0">
                <a:highlight>
                  <a:srgbClr val="00FF00"/>
                </a:highlight>
              </a:rPr>
              <a:t>열망을 내면화 하는 것이 중요하다고 말함</a:t>
            </a:r>
          </a:p>
        </p:txBody>
      </p:sp>
    </p:spTree>
    <p:extLst>
      <p:ext uri="{BB962C8B-B14F-4D97-AF65-F5344CB8AC3E}">
        <p14:creationId xmlns:p14="http://schemas.microsoft.com/office/powerpoint/2010/main" val="2164618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D315E-6DC8-020A-C623-FC67D837E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2498F-4FE9-C0FD-D184-098E95F5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95952"/>
            <a:ext cx="10515600" cy="1299411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3200" dirty="0"/>
              <a:t>4]</a:t>
            </a:r>
            <a:r>
              <a:rPr lang="ko-KR" altLang="en-US" sz="3200" dirty="0"/>
              <a:t>스타트업 담당 공무원의 동반 성장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37EC6-BF7B-FCA2-5A7D-B8CA69CA5F36}"/>
              </a:ext>
            </a:extLst>
          </p:cNvPr>
          <p:cNvSpPr txBox="1"/>
          <p:nvPr/>
        </p:nvSpPr>
        <p:spPr>
          <a:xfrm>
            <a:off x="221226" y="5501148"/>
            <a:ext cx="4409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행정의 달인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주요 부분</a:t>
            </a:r>
            <a:r>
              <a:rPr lang="en-US" altLang="ko-KR" sz="1600" b="1" dirty="0"/>
              <a:t>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26ED7-BD13-3369-5B08-07D314974D46}"/>
              </a:ext>
            </a:extLst>
          </p:cNvPr>
          <p:cNvSpPr txBox="1"/>
          <p:nvPr/>
        </p:nvSpPr>
        <p:spPr>
          <a:xfrm>
            <a:off x="5063613" y="5501148"/>
            <a:ext cx="5560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순환 보직제와 민간 위원회의 문제점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주요 부분</a:t>
            </a:r>
            <a:r>
              <a:rPr lang="en-US" altLang="ko-KR" sz="1600" b="1" dirty="0"/>
              <a:t>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23FD5-8DF8-836D-98BA-FB3E4F9574EB}"/>
              </a:ext>
            </a:extLst>
          </p:cNvPr>
          <p:cNvSpPr txBox="1"/>
          <p:nvPr/>
        </p:nvSpPr>
        <p:spPr>
          <a:xfrm>
            <a:off x="221224" y="6076155"/>
            <a:ext cx="4409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-</a:t>
            </a:r>
            <a:r>
              <a:rPr lang="ko-KR" altLang="en-US" sz="1600" b="1" dirty="0"/>
              <a:t>결국 네거티브 규제가 답이다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주요 내용 </a:t>
            </a:r>
            <a:r>
              <a:rPr lang="en-US" altLang="ko-KR" sz="1600" b="1" dirty="0"/>
              <a:t>3)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88102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8A248-0E51-3703-45D2-D1368B29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26894C-5E4A-23BD-EE26-C00A645C7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FD467-ADDE-B941-89CA-EE368D4B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22</a:t>
            </a:fld>
            <a:endParaRPr lang="ko-KR" alt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EA4D1-2BF5-59F6-E777-184EEE43E6CA}"/>
              </a:ext>
            </a:extLst>
          </p:cNvPr>
          <p:cNvSpPr txBox="1"/>
          <p:nvPr/>
        </p:nvSpPr>
        <p:spPr>
          <a:xfrm>
            <a:off x="661219" y="427082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행정의 달인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8841D-A359-5A06-BC8D-B0FA1CC441D2}"/>
              </a:ext>
            </a:extLst>
          </p:cNvPr>
          <p:cNvSpPr txBox="1"/>
          <p:nvPr/>
        </p:nvSpPr>
        <p:spPr>
          <a:xfrm>
            <a:off x="5501148" y="427082"/>
            <a:ext cx="558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순환 보직제와 민간 위원회의 문제점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9FF632-5D46-8B22-228A-9AE06EB72B90}"/>
              </a:ext>
            </a:extLst>
          </p:cNvPr>
          <p:cNvSpPr txBox="1"/>
          <p:nvPr/>
        </p:nvSpPr>
        <p:spPr>
          <a:xfrm>
            <a:off x="731520" y="1068404"/>
            <a:ext cx="33070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저자는 </a:t>
            </a:r>
            <a:r>
              <a:rPr lang="en-US" altLang="ko-KR" sz="1600" dirty="0"/>
              <a:t>&lt;</a:t>
            </a:r>
            <a:r>
              <a:rPr lang="ko-KR" altLang="en-US" sz="1600" dirty="0" err="1"/>
              <a:t>세바시</a:t>
            </a:r>
            <a:r>
              <a:rPr lang="en-US" altLang="ko-KR" sz="1600" dirty="0"/>
              <a:t>&gt;</a:t>
            </a:r>
            <a:r>
              <a:rPr lang="ko-KR" altLang="en-US" sz="1600" dirty="0"/>
              <a:t>라는 유명 강연 프로그램에 출연한 인천광역시 산업진흥과 </a:t>
            </a:r>
            <a:r>
              <a:rPr lang="ko-KR" altLang="en-US" sz="1600" dirty="0" err="1"/>
              <a:t>이남주</a:t>
            </a:r>
            <a:r>
              <a:rPr lang="ko-KR" altLang="en-US" sz="1600" dirty="0"/>
              <a:t> 과장의 행안부에서 수상한 </a:t>
            </a:r>
            <a:r>
              <a:rPr lang="en-US" altLang="ko-KR" sz="1600" dirty="0"/>
              <a:t>‘</a:t>
            </a:r>
            <a:r>
              <a:rPr lang="ko-KR" altLang="en-US" sz="1600" dirty="0"/>
              <a:t>행정의 달인</a:t>
            </a:r>
            <a:r>
              <a:rPr lang="en-US" altLang="ko-KR" sz="1600" dirty="0"/>
              <a:t>＇</a:t>
            </a:r>
            <a:r>
              <a:rPr lang="ko-KR" altLang="en-US" sz="1600" dirty="0"/>
              <a:t>이라는 인증패를 소개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=&gt;</a:t>
            </a:r>
            <a:r>
              <a:rPr lang="ko-KR" altLang="en-US" sz="1600" dirty="0"/>
              <a:t>문제가 발생하면</a:t>
            </a:r>
            <a:r>
              <a:rPr lang="en-US" altLang="ko-KR" sz="1600" dirty="0"/>
              <a:t>, </a:t>
            </a:r>
            <a:r>
              <a:rPr lang="ko-KR" altLang="en-US" sz="1600" dirty="0"/>
              <a:t>해당 공무원은 </a:t>
            </a:r>
            <a:r>
              <a:rPr lang="en-US" altLang="ko-KR" sz="1600" dirty="0"/>
              <a:t>“</a:t>
            </a:r>
            <a:r>
              <a:rPr lang="ko-KR" altLang="en-US" sz="1600" dirty="0"/>
              <a:t>안 된다</a:t>
            </a:r>
            <a:r>
              <a:rPr lang="en-US" altLang="ko-KR" sz="1600" dirty="0"/>
              <a:t>＂</a:t>
            </a:r>
            <a:r>
              <a:rPr lang="ko-KR" altLang="en-US" sz="1600" dirty="0"/>
              <a:t>보다 </a:t>
            </a:r>
            <a:r>
              <a:rPr lang="en-US" altLang="ko-KR" sz="1600" dirty="0"/>
              <a:t>“</a:t>
            </a:r>
            <a:r>
              <a:rPr lang="ko-KR" altLang="en-US" sz="1600" dirty="0"/>
              <a:t>할 수 있다</a:t>
            </a:r>
            <a:r>
              <a:rPr lang="en-US" altLang="ko-KR" sz="1600" dirty="0"/>
              <a:t>, </a:t>
            </a:r>
            <a:r>
              <a:rPr lang="ko-KR" altLang="en-US" sz="1600" dirty="0"/>
              <a:t>한번 해보자</a:t>
            </a:r>
            <a:r>
              <a:rPr lang="en-US" altLang="ko-KR" sz="1600" dirty="0"/>
              <a:t>＂</a:t>
            </a:r>
            <a:r>
              <a:rPr lang="ko-KR" altLang="en-US" sz="1600" dirty="0"/>
              <a:t>라는 말을 먼저 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b="1" dirty="0">
                <a:highlight>
                  <a:srgbClr val="00FF00"/>
                </a:highlight>
              </a:rPr>
              <a:t>즉</a:t>
            </a:r>
            <a:r>
              <a:rPr lang="en-US" altLang="ko-KR" sz="1600" b="1" dirty="0">
                <a:highlight>
                  <a:srgbClr val="00FF00"/>
                </a:highlight>
              </a:rPr>
              <a:t>, </a:t>
            </a:r>
            <a:r>
              <a:rPr lang="ko-KR" altLang="en-US" sz="1600" b="1" dirty="0">
                <a:highlight>
                  <a:srgbClr val="00FF00"/>
                </a:highlight>
              </a:rPr>
              <a:t>민간 역량에 문제가 없다고 판단하면 전적으로 민간의 자율성에 맡기는 것이 사업의 성공이라 말하고 있음</a:t>
            </a:r>
            <a:r>
              <a:rPr lang="en-US" altLang="ko-KR" sz="1600" b="1" dirty="0">
                <a:highlight>
                  <a:srgbClr val="00FF00"/>
                </a:highlight>
              </a:rPr>
              <a:t>.</a:t>
            </a:r>
            <a:endParaRPr lang="ko-KR" altLang="en-US" sz="1600" b="1" dirty="0">
              <a:highlight>
                <a:srgbClr val="00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8AB7-9330-7AC5-9903-678F049D1598}"/>
              </a:ext>
            </a:extLst>
          </p:cNvPr>
          <p:cNvSpPr txBox="1"/>
          <p:nvPr/>
        </p:nvSpPr>
        <p:spPr>
          <a:xfrm>
            <a:off x="5498690" y="896221"/>
            <a:ext cx="396731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중앙정부와 지자체에서 </a:t>
            </a:r>
            <a:r>
              <a:rPr lang="ko-KR" altLang="en-US" sz="1600" dirty="0" err="1"/>
              <a:t>스타트업을</a:t>
            </a:r>
            <a:r>
              <a:rPr lang="ko-KR" altLang="en-US" sz="1600" dirty="0"/>
              <a:t> 담당하는 공무원은 </a:t>
            </a:r>
            <a:r>
              <a:rPr lang="ko-KR" altLang="en-US" sz="1600" dirty="0" err="1"/>
              <a:t>스타트업의</a:t>
            </a:r>
            <a:r>
              <a:rPr lang="ko-KR" altLang="en-US" sz="1600" dirty="0"/>
              <a:t> 생태계의 구성원</a:t>
            </a:r>
            <a:r>
              <a:rPr lang="en-US" altLang="ko-KR" sz="1600" dirty="0"/>
              <a:t>, </a:t>
            </a:r>
            <a:r>
              <a:rPr lang="ko-KR" altLang="en-US" sz="1600" dirty="0"/>
              <a:t>즉 </a:t>
            </a:r>
            <a:r>
              <a:rPr lang="en-US" altLang="ko-KR" sz="1600" dirty="0"/>
              <a:t>＇</a:t>
            </a:r>
            <a:r>
              <a:rPr lang="ko-KR" altLang="en-US" sz="1600" dirty="0"/>
              <a:t>사업 파트너</a:t>
            </a:r>
            <a:r>
              <a:rPr lang="en-US" altLang="ko-KR" sz="1600" dirty="0"/>
              <a:t>＇</a:t>
            </a:r>
            <a:r>
              <a:rPr lang="ko-KR" altLang="en-US" sz="1600" dirty="0"/>
              <a:t>라고 일컫고 있음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1600" b="1" dirty="0">
                <a:solidFill>
                  <a:srgbClr val="FF0000"/>
                </a:solidFill>
              </a:rPr>
              <a:t>-&gt;</a:t>
            </a:r>
            <a:r>
              <a:rPr lang="ko-KR" altLang="en-US" sz="1600" b="1" dirty="0">
                <a:solidFill>
                  <a:srgbClr val="FF0000"/>
                </a:solidFill>
              </a:rPr>
              <a:t>그러나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문제는 이런 파트너들이 </a:t>
            </a:r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r>
              <a:rPr lang="ko-KR" altLang="en-US" sz="1600" b="1" dirty="0">
                <a:solidFill>
                  <a:srgbClr val="FF0000"/>
                </a:solidFill>
              </a:rPr>
              <a:t>개월</a:t>
            </a:r>
            <a:r>
              <a:rPr lang="en-US" altLang="ko-KR" sz="1600" b="1" dirty="0">
                <a:solidFill>
                  <a:srgbClr val="FF0000"/>
                </a:solidFill>
              </a:rPr>
              <a:t>~1</a:t>
            </a:r>
            <a:r>
              <a:rPr lang="ko-KR" altLang="en-US" sz="1600" b="1" dirty="0">
                <a:solidFill>
                  <a:srgbClr val="FF0000"/>
                </a:solidFill>
              </a:rPr>
              <a:t>년 사이 교체되는 일이 빈번하다고 말하며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해당 저자도 이런 상황에 직면한 적이 있었다고 말함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이에 주요 상황으로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신규 창업지원센터에 관한 </a:t>
            </a:r>
            <a:r>
              <a:rPr lang="ko-KR" altLang="en-US" sz="1600" b="1" dirty="0" err="1">
                <a:solidFill>
                  <a:srgbClr val="FF0000"/>
                </a:solidFill>
              </a:rPr>
              <a:t>논의중</a:t>
            </a:r>
            <a:r>
              <a:rPr lang="ko-KR" altLang="en-US" sz="1600" b="1" dirty="0">
                <a:solidFill>
                  <a:srgbClr val="FF0000"/>
                </a:solidFill>
              </a:rPr>
              <a:t> 담당 공무원이 바뀌어 사업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재계약이 포기되었음</a:t>
            </a:r>
            <a:r>
              <a:rPr lang="en-US" altLang="ko-KR" sz="1600" b="1" dirty="0">
                <a:solidFill>
                  <a:srgbClr val="FF0000"/>
                </a:solidFill>
              </a:rPr>
              <a:t>. </a:t>
            </a:r>
          </a:p>
          <a:p>
            <a:endParaRPr lang="en-US" altLang="ko-KR" sz="1600" b="1" dirty="0">
              <a:highlight>
                <a:srgbClr val="FFFF00"/>
              </a:highlight>
            </a:endParaRPr>
          </a:p>
          <a:p>
            <a:r>
              <a:rPr lang="en-US" altLang="ko-KR" sz="1600" b="1" dirty="0">
                <a:highlight>
                  <a:srgbClr val="FFFF00"/>
                </a:highlight>
              </a:rPr>
              <a:t>=&gt;</a:t>
            </a:r>
            <a:r>
              <a:rPr lang="ko-KR" altLang="en-US" sz="1600" b="1" dirty="0">
                <a:highlight>
                  <a:srgbClr val="FFFF00"/>
                </a:highlight>
              </a:rPr>
              <a:t>이를 일부 보완하기 위해</a:t>
            </a:r>
            <a:r>
              <a:rPr lang="en-US" altLang="ko-KR" sz="1600" b="1" dirty="0"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highlight>
                  <a:srgbClr val="FFFF00"/>
                </a:highlight>
              </a:rPr>
              <a:t>전문직위</a:t>
            </a:r>
            <a:r>
              <a:rPr lang="en-US" altLang="ko-KR" sz="1600" b="1" dirty="0">
                <a:highlight>
                  <a:srgbClr val="FFFF00"/>
                </a:highlight>
              </a:rPr>
              <a:t>(</a:t>
            </a:r>
            <a:r>
              <a:rPr lang="ko-KR" altLang="en-US" sz="1600" b="1" dirty="0">
                <a:highlight>
                  <a:srgbClr val="FFFF00"/>
                </a:highlight>
              </a:rPr>
              <a:t>전문관</a:t>
            </a:r>
            <a:r>
              <a:rPr lang="en-US" altLang="ko-KR" sz="1600" b="1" dirty="0">
                <a:highlight>
                  <a:srgbClr val="FFFF00"/>
                </a:highlight>
              </a:rPr>
              <a:t>)</a:t>
            </a:r>
            <a:r>
              <a:rPr lang="ko-KR" altLang="en-US" sz="1600" b="1" dirty="0">
                <a:highlight>
                  <a:srgbClr val="FFFF00"/>
                </a:highlight>
              </a:rPr>
              <a:t>제를 두어 전문성 및 업무의 효율성을 높이는 곳이 있다고 말함</a:t>
            </a:r>
            <a:r>
              <a:rPr lang="en-US" altLang="ko-KR" sz="1600" dirty="0"/>
              <a:t>.</a:t>
            </a: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644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BD012-636C-914C-C53B-82F724FB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30C979-63FD-59C5-187F-BD6EEB63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39DBD-464D-2DA2-667E-069E3BE9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23</a:t>
            </a:fld>
            <a:endParaRPr lang="ko-KR" altLang="en-US" noProof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4D99D4-684C-126D-E04B-9ECB83411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51" y="637378"/>
            <a:ext cx="6199239" cy="5376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B7C341-1E1E-864E-C4B4-68CC88FB6420}"/>
              </a:ext>
            </a:extLst>
          </p:cNvPr>
          <p:cNvSpPr txBox="1"/>
          <p:nvPr/>
        </p:nvSpPr>
        <p:spPr>
          <a:xfrm>
            <a:off x="6489290" y="886202"/>
            <a:ext cx="4864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서울시가 공무원 전문성 강화 정책을 펼칩니다</a:t>
            </a:r>
            <a:r>
              <a:rPr lang="en-US" altLang="ko-KR" dirty="0">
                <a:hlinkClick r:id="rId3"/>
              </a:rPr>
              <a:t>. &lt; </a:t>
            </a:r>
            <a:r>
              <a:rPr lang="ko-KR" altLang="en-US" dirty="0">
                <a:hlinkClick r:id="rId3"/>
              </a:rPr>
              <a:t>행정 </a:t>
            </a:r>
            <a:r>
              <a:rPr lang="en-US" altLang="ko-KR" dirty="0">
                <a:hlinkClick r:id="rId3"/>
              </a:rPr>
              <a:t>&lt; </a:t>
            </a:r>
            <a:r>
              <a:rPr lang="ko-KR" altLang="en-US" dirty="0">
                <a:hlinkClick r:id="rId3"/>
              </a:rPr>
              <a:t>서울특별시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03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2B73-A656-D40E-B953-47B549ECA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7E63B-AF77-6887-28F1-1D1E2B231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8B5369-8AF7-97DB-7DDF-C59C7879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24</a:t>
            </a:fld>
            <a:endParaRPr lang="ko-KR" altLang="en-US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94D13-C58F-A05B-9BE2-82DC84E3A173}"/>
              </a:ext>
            </a:extLst>
          </p:cNvPr>
          <p:cNvSpPr txBox="1"/>
          <p:nvPr/>
        </p:nvSpPr>
        <p:spPr>
          <a:xfrm>
            <a:off x="731520" y="559817"/>
            <a:ext cx="558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결국 네거티브 규제가 답이다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280508-0A94-088A-64C3-8A10E8CE5E76}"/>
              </a:ext>
            </a:extLst>
          </p:cNvPr>
          <p:cNvSpPr txBox="1"/>
          <p:nvPr/>
        </p:nvSpPr>
        <p:spPr>
          <a:xfrm>
            <a:off x="731520" y="1068404"/>
            <a:ext cx="330708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순환 보직제의 단점 보완을 위해 각종 위원회가 존재</a:t>
            </a:r>
            <a:endParaRPr lang="en-US" altLang="ko-KR" sz="1600" dirty="0"/>
          </a:p>
          <a:p>
            <a:r>
              <a:rPr lang="ko-KR" altLang="en-US" sz="1600" dirty="0"/>
              <a:t>민간 전문가와 공무원이 서로 소통</a:t>
            </a:r>
            <a:r>
              <a:rPr lang="en-US" altLang="ko-KR" sz="1600" dirty="0"/>
              <a:t>, </a:t>
            </a:r>
            <a:r>
              <a:rPr lang="ko-KR" altLang="en-US" sz="1600" dirty="0"/>
              <a:t>토론을 하고 그 결과를 정책 방향에 반영</a:t>
            </a:r>
            <a:endParaRPr lang="en-US" altLang="ko-KR" sz="1600" dirty="0"/>
          </a:p>
          <a:p>
            <a:r>
              <a:rPr lang="en-US" altLang="ko-KR" sz="1600" dirty="0"/>
              <a:t>-&gt;</a:t>
            </a:r>
            <a:r>
              <a:rPr lang="ko-KR" altLang="en-US" sz="1600" dirty="0"/>
              <a:t>그러나</a:t>
            </a:r>
            <a:r>
              <a:rPr lang="en-US" altLang="ko-KR" sz="1600" dirty="0"/>
              <a:t>, </a:t>
            </a:r>
            <a:r>
              <a:rPr lang="ko-KR" altLang="en-US" sz="1600" dirty="0"/>
              <a:t>의견 반영에 대한 결정은 전적으로 공무원이 결정하고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이는 허점으로 작용 된다고 저자는 말함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=&gt;</a:t>
            </a:r>
            <a:r>
              <a:rPr lang="ko-KR" altLang="en-US" sz="1600" b="1" dirty="0">
                <a:highlight>
                  <a:srgbClr val="FFFF00"/>
                </a:highlight>
              </a:rPr>
              <a:t>따라서</a:t>
            </a:r>
            <a:r>
              <a:rPr lang="en-US" altLang="ko-KR" sz="1600" b="1" dirty="0">
                <a:highlight>
                  <a:srgbClr val="FFFF00"/>
                </a:highlight>
              </a:rPr>
              <a:t>, </a:t>
            </a:r>
            <a:r>
              <a:rPr lang="ko-KR" altLang="en-US" sz="1600" b="1" dirty="0">
                <a:highlight>
                  <a:srgbClr val="FFFF00"/>
                </a:highlight>
              </a:rPr>
              <a:t>거시적 관점에서 </a:t>
            </a:r>
            <a:r>
              <a:rPr lang="en-US" altLang="ko-KR" sz="1600" b="1" dirty="0">
                <a:highlight>
                  <a:srgbClr val="FFFF00"/>
                </a:highlight>
              </a:rPr>
              <a:t>‘</a:t>
            </a:r>
            <a:r>
              <a:rPr lang="ko-KR" altLang="en-US" sz="1600" b="1" dirty="0">
                <a:highlight>
                  <a:srgbClr val="FFFF00"/>
                </a:highlight>
              </a:rPr>
              <a:t>안 </a:t>
            </a:r>
            <a:r>
              <a:rPr lang="ko-KR" altLang="en-US" sz="1600" b="1" dirty="0" err="1">
                <a:highlight>
                  <a:srgbClr val="FFFF00"/>
                </a:highlight>
              </a:rPr>
              <a:t>되는것</a:t>
            </a:r>
            <a:r>
              <a:rPr lang="ko-KR" altLang="en-US" sz="1600" b="1" dirty="0">
                <a:highlight>
                  <a:srgbClr val="FFFF00"/>
                </a:highlight>
              </a:rPr>
              <a:t> 말고 다 되게 하는</a:t>
            </a:r>
            <a:r>
              <a:rPr lang="en-US" altLang="ko-KR" sz="1600" b="1" dirty="0">
                <a:highlight>
                  <a:srgbClr val="FFFF00"/>
                </a:highlight>
              </a:rPr>
              <a:t>＇</a:t>
            </a:r>
            <a:r>
              <a:rPr lang="ko-KR" altLang="en-US" sz="1600" b="1" dirty="0">
                <a:highlight>
                  <a:srgbClr val="FFFF00"/>
                </a:highlight>
              </a:rPr>
              <a:t>이라는 네거티브 규제로 </a:t>
            </a:r>
            <a:r>
              <a:rPr lang="ko-KR" altLang="en-US" sz="1600" b="1" dirty="0" err="1">
                <a:highlight>
                  <a:srgbClr val="FFFF00"/>
                </a:highlight>
              </a:rPr>
              <a:t>가야한다고</a:t>
            </a:r>
            <a:r>
              <a:rPr lang="ko-KR" altLang="en-US" sz="1600" b="1" dirty="0">
                <a:highlight>
                  <a:srgbClr val="FFFF00"/>
                </a:highlight>
              </a:rPr>
              <a:t> 설명하며 사업 </a:t>
            </a:r>
            <a:r>
              <a:rPr lang="ko-KR" altLang="en-US" sz="1600" b="1" dirty="0" err="1">
                <a:highlight>
                  <a:srgbClr val="FFFF00"/>
                </a:highlight>
              </a:rPr>
              <a:t>파트너끼리의</a:t>
            </a:r>
            <a:r>
              <a:rPr lang="ko-KR" altLang="en-US" sz="1600" b="1" dirty="0">
                <a:highlight>
                  <a:srgbClr val="FFFF00"/>
                </a:highlight>
              </a:rPr>
              <a:t> 스타일 이 비슷해야 </a:t>
            </a:r>
            <a:r>
              <a:rPr lang="ko-KR" altLang="en-US" sz="1600" b="1" dirty="0" err="1">
                <a:highlight>
                  <a:srgbClr val="FFFF00"/>
                </a:highlight>
              </a:rPr>
              <a:t>스타트업이든</a:t>
            </a:r>
            <a:r>
              <a:rPr lang="ko-KR" altLang="en-US" sz="1600" b="1" dirty="0">
                <a:highlight>
                  <a:srgbClr val="FFFF00"/>
                </a:highlight>
              </a:rPr>
              <a:t> 기업 운영이든 운명을 바꿀 수 있다고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377145-60D2-CA0E-284E-C1ABC365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354" y="744483"/>
            <a:ext cx="3680705" cy="40944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BA81E1-EC06-204A-E918-4E5A0B87A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67" y="1034467"/>
            <a:ext cx="2086266" cy="2553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CCCA08-1790-85DA-EB14-6967C5C5AEC2}"/>
              </a:ext>
            </a:extLst>
          </p:cNvPr>
          <p:cNvSpPr txBox="1"/>
          <p:nvPr/>
        </p:nvSpPr>
        <p:spPr>
          <a:xfrm>
            <a:off x="7551718" y="4192628"/>
            <a:ext cx="4136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공무원 순환보직에 관한 연구 </a:t>
            </a:r>
            <a:r>
              <a:rPr lang="en-US" altLang="ko-KR" dirty="0">
                <a:hlinkClick r:id="rId4"/>
              </a:rPr>
              <a:t>- KDI </a:t>
            </a:r>
            <a:r>
              <a:rPr lang="ko-KR" altLang="en-US" dirty="0">
                <a:hlinkClick r:id="rId4"/>
              </a:rPr>
              <a:t>한국개발연구원 </a:t>
            </a:r>
            <a:r>
              <a:rPr lang="en-US" altLang="ko-KR" dirty="0">
                <a:hlinkClick r:id="rId4"/>
              </a:rPr>
              <a:t>- </a:t>
            </a:r>
            <a:r>
              <a:rPr lang="ko-KR" altLang="en-US" dirty="0">
                <a:hlinkClick r:id="rId4"/>
              </a:rPr>
              <a:t>연구 </a:t>
            </a:r>
            <a:r>
              <a:rPr lang="en-US" altLang="ko-KR" dirty="0">
                <a:hlinkClick r:id="rId4"/>
              </a:rPr>
              <a:t>- KDI JEP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66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38" y="136525"/>
            <a:ext cx="5486400" cy="1325563"/>
          </a:xfrm>
        </p:spPr>
        <p:txBody>
          <a:bodyPr rtlCol="0"/>
          <a:lstStyle/>
          <a:p>
            <a:pPr rtl="0"/>
            <a:r>
              <a:rPr lang="ko-KR" altLang="en-US" dirty="0"/>
              <a:t>요약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4338" y="1180057"/>
            <a:ext cx="4114800" cy="49704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위 내용을 통한 핵심 내용은</a:t>
            </a:r>
            <a:endParaRPr lang="en-US" altLang="ko-KR" dirty="0"/>
          </a:p>
          <a:p>
            <a:pPr rtl="0"/>
            <a:r>
              <a:rPr lang="en-US" altLang="ko-KR" dirty="0"/>
              <a:t>1]. </a:t>
            </a:r>
            <a:r>
              <a:rPr lang="ko-KR" altLang="en-US" dirty="0" err="1"/>
              <a:t>스타트업은</a:t>
            </a:r>
            <a:r>
              <a:rPr lang="ko-KR" altLang="en-US" dirty="0"/>
              <a:t> 문화가 전제되어야 하며</a:t>
            </a:r>
            <a:r>
              <a:rPr lang="en-US" altLang="ko-KR" dirty="0"/>
              <a:t>, </a:t>
            </a:r>
            <a:r>
              <a:rPr lang="ko-KR" altLang="en-US" dirty="0"/>
              <a:t>이 문화를 만들기 위해 제도는 반드시 필요</a:t>
            </a:r>
            <a:r>
              <a:rPr lang="en-US" altLang="ko-KR" dirty="0"/>
              <a:t>. </a:t>
            </a:r>
            <a:r>
              <a:rPr lang="ko-KR" altLang="en-US" dirty="0"/>
              <a:t>그리고 그 출발은 학교와 학제의 변화에서 출발</a:t>
            </a:r>
            <a:endParaRPr lang="en-US" altLang="ko-KR" dirty="0"/>
          </a:p>
          <a:p>
            <a:pPr rtl="0"/>
            <a:r>
              <a:rPr lang="en-US" altLang="ko-KR" dirty="0"/>
              <a:t>2].</a:t>
            </a:r>
            <a:r>
              <a:rPr lang="ko-KR" altLang="en-US" dirty="0"/>
              <a:t> 지방대 폐교와 학력 양극화 문제는 스타트업 발전에 저해되기에 이를 해결하는 움직임이 있어야 함</a:t>
            </a:r>
            <a:r>
              <a:rPr lang="en-US" altLang="ko-KR" dirty="0"/>
              <a:t>.</a:t>
            </a:r>
          </a:p>
          <a:p>
            <a:pPr rtl="0"/>
            <a:r>
              <a:rPr lang="en-US" altLang="ko-KR" dirty="0"/>
              <a:t>3]. </a:t>
            </a:r>
            <a:r>
              <a:rPr lang="ko-KR" altLang="en-US" dirty="0"/>
              <a:t>정책 자금의 지원 방식은 기존 막대한 지원에서 실패를 경험</a:t>
            </a:r>
            <a:r>
              <a:rPr lang="en-US" altLang="ko-KR" dirty="0"/>
              <a:t>-&gt;</a:t>
            </a:r>
            <a:r>
              <a:rPr lang="ko-KR" altLang="en-US" dirty="0"/>
              <a:t>그 경험을 내면화 </a:t>
            </a:r>
            <a:r>
              <a:rPr lang="ko-KR" altLang="en-US" dirty="0" err="1"/>
              <a:t>하는것으로</a:t>
            </a:r>
            <a:r>
              <a:rPr lang="ko-KR" altLang="en-US" dirty="0"/>
              <a:t> 도움 되는 지원방식이 되어야 함</a:t>
            </a:r>
            <a:r>
              <a:rPr lang="en-US" altLang="ko-KR" dirty="0"/>
              <a:t>.</a:t>
            </a:r>
          </a:p>
          <a:p>
            <a:pPr rtl="0"/>
            <a:r>
              <a:rPr lang="en-US" altLang="ko-KR" dirty="0"/>
              <a:t>4]. </a:t>
            </a:r>
            <a:r>
              <a:rPr lang="ko-KR" altLang="en-US" dirty="0"/>
              <a:t>스타트업 공무원은 스타트업 창업자와 함께하는 조력자인 만큼</a:t>
            </a:r>
            <a:r>
              <a:rPr lang="en-US" altLang="ko-KR" dirty="0"/>
              <a:t>. </a:t>
            </a:r>
            <a:r>
              <a:rPr lang="ko-KR" altLang="en-US" dirty="0"/>
              <a:t>기존 제도에서 벗어나 새로운 제도를 통해 창업자와 함께 성장해야 함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dirty="0" err="1"/>
              <a:t>으로</a:t>
            </a:r>
            <a:r>
              <a:rPr lang="ko-KR" altLang="en-US" dirty="0"/>
              <a:t> 요약할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C460D-7DCE-872C-E65C-8BBDC948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날짜 개체 틀 34">
            <a:extLst>
              <a:ext uri="{FF2B5EF4-FFF2-40B4-BE49-F238E27FC236}">
                <a16:creationId xmlns:a16="http://schemas.microsoft.com/office/drawing/2014/main" id="{F02B6C54-E1D4-5292-E0D1-29C53F3E8204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 dirty="0"/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B4DC5B72-D1C5-96DA-01E6-519D8C52F0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26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29C63E-5DDF-B884-8E49-6CEEF433DC0A}"/>
              </a:ext>
            </a:extLst>
          </p:cNvPr>
          <p:cNvSpPr txBox="1"/>
          <p:nvPr/>
        </p:nvSpPr>
        <p:spPr>
          <a:xfrm>
            <a:off x="3116178" y="2877234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한국 </a:t>
            </a:r>
            <a:r>
              <a:rPr lang="ko-KR" altLang="en-US" dirty="0" err="1">
                <a:hlinkClick r:id="rId3"/>
              </a:rPr>
              <a:t>스타트업이</a:t>
            </a:r>
            <a:r>
              <a:rPr lang="ko-KR" altLang="en-US" dirty="0">
                <a:hlinkClick r:id="rId3"/>
              </a:rPr>
              <a:t> 크게 놓치고 있는 핵심 🎬 김영록 대표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부 </a:t>
            </a:r>
            <a:r>
              <a:rPr lang="en-US" altLang="ko-KR" dirty="0">
                <a:hlinkClick r:id="rId3"/>
              </a:rPr>
              <a:t>[</a:t>
            </a:r>
            <a:r>
              <a:rPr lang="ko-KR" altLang="en-US" dirty="0">
                <a:hlinkClick r:id="rId3"/>
              </a:rPr>
              <a:t>조은주의 큐</a:t>
            </a:r>
            <a:r>
              <a:rPr lang="en-US" altLang="ko-KR" dirty="0">
                <a:hlinkClick r:id="rId3"/>
              </a:rPr>
              <a:t>(Q)]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87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en-US" altLang="ko-KR" dirty="0"/>
              <a:t>2020214264</a:t>
            </a:r>
            <a:r>
              <a:rPr lang="ko-KR" altLang="en-US" dirty="0"/>
              <a:t> 원성연</a:t>
            </a:r>
            <a:endParaRPr lang="en-US" altLang="ko-KR" dirty="0"/>
          </a:p>
          <a:p>
            <a:pPr rtl="0"/>
            <a:r>
              <a:rPr lang="en-US" altLang="ko-KR" dirty="0"/>
              <a:t>2020214288 </a:t>
            </a:r>
            <a:r>
              <a:rPr lang="ko-KR" altLang="en-US" dirty="0" err="1"/>
              <a:t>김무진</a:t>
            </a:r>
            <a:endParaRPr lang="en-US" altLang="ko-KR" dirty="0"/>
          </a:p>
          <a:p>
            <a:pPr rtl="0"/>
            <a:r>
              <a:rPr lang="en-US" altLang="ko-KR" dirty="0"/>
              <a:t>2022215413 </a:t>
            </a:r>
            <a:r>
              <a:rPr lang="ko-KR" altLang="en-US" dirty="0" err="1"/>
              <a:t>이이연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3600" dirty="0"/>
              <a:t>1]</a:t>
            </a:r>
            <a:r>
              <a:rPr lang="ko-KR" altLang="en-US" sz="3600" dirty="0"/>
              <a:t> </a:t>
            </a:r>
            <a:r>
              <a:rPr lang="ko-KR" altLang="en-US" sz="3600" dirty="0" err="1"/>
              <a:t>스타트업과</a:t>
            </a:r>
            <a:r>
              <a:rPr lang="ko-KR" altLang="en-US" sz="3600" dirty="0"/>
              <a:t> 문화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788919"/>
            <a:ext cx="4648200" cy="31989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ko-KR" b="1" dirty="0"/>
              <a:t>-</a:t>
            </a:r>
            <a:r>
              <a:rPr lang="ko-KR" altLang="en-US" b="1" dirty="0" err="1"/>
              <a:t>스타트업과</a:t>
            </a:r>
            <a:r>
              <a:rPr lang="ko-KR" altLang="en-US" b="1" dirty="0"/>
              <a:t> 문화</a:t>
            </a:r>
            <a:r>
              <a:rPr lang="en-US" altLang="ko-KR" b="1" dirty="0"/>
              <a:t>(</a:t>
            </a:r>
            <a:r>
              <a:rPr lang="ko-KR" altLang="en-US" b="1" dirty="0"/>
              <a:t>주요 부분</a:t>
            </a:r>
            <a:r>
              <a:rPr lang="en-US" altLang="ko-KR" b="1" dirty="0"/>
              <a:t> 1)</a:t>
            </a:r>
          </a:p>
          <a:p>
            <a:pPr rtl="0"/>
            <a:r>
              <a:rPr lang="en-US" altLang="ko-KR" dirty="0"/>
              <a:t>1)</a:t>
            </a:r>
            <a:r>
              <a:rPr lang="ko-KR" altLang="en-US" dirty="0"/>
              <a:t>정부 노력의 한계와 주요 한계 사례</a:t>
            </a:r>
            <a:endParaRPr lang="en-US" altLang="ko-KR" dirty="0"/>
          </a:p>
          <a:p>
            <a:pPr rtl="0"/>
            <a:r>
              <a:rPr lang="en-US" altLang="ko-KR" dirty="0"/>
              <a:t>2)</a:t>
            </a:r>
            <a:r>
              <a:rPr lang="ko-KR" altLang="en-US" dirty="0"/>
              <a:t>문화의 창업을 이끈다</a:t>
            </a:r>
            <a:endParaRPr lang="en-US" altLang="ko-KR" dirty="0"/>
          </a:p>
          <a:p>
            <a:pPr rtl="0"/>
            <a:r>
              <a:rPr lang="en-US" altLang="ko-KR" dirty="0"/>
              <a:t>3)</a:t>
            </a:r>
            <a:r>
              <a:rPr lang="ko-KR" altLang="en-US" dirty="0"/>
              <a:t>문화를 만드는 제도의 힘</a:t>
            </a:r>
            <a:endParaRPr lang="en-US" altLang="ko-KR" dirty="0"/>
          </a:p>
          <a:p>
            <a:pPr rtl="0"/>
            <a:r>
              <a:rPr lang="en-US" altLang="ko-KR" b="1" dirty="0"/>
              <a:t>-</a:t>
            </a:r>
            <a:r>
              <a:rPr lang="ko-KR" altLang="en-US" b="1" dirty="0"/>
              <a:t>출발은 학교와 학제의 변화에서부터</a:t>
            </a:r>
            <a:r>
              <a:rPr lang="en-US" altLang="ko-KR" b="1" dirty="0"/>
              <a:t>(</a:t>
            </a:r>
            <a:r>
              <a:rPr lang="ko-KR" altLang="en-US" b="1" dirty="0"/>
              <a:t>주요 부분</a:t>
            </a:r>
            <a:r>
              <a:rPr lang="en-US" altLang="ko-KR" b="1" dirty="0"/>
              <a:t>2)</a:t>
            </a:r>
          </a:p>
          <a:p>
            <a:pPr rtl="0"/>
            <a:r>
              <a:rPr lang="en-US" altLang="ko-KR" dirty="0"/>
              <a:t>1)</a:t>
            </a:r>
            <a:r>
              <a:rPr lang="ko-KR" altLang="en-US" dirty="0"/>
              <a:t>현대 공교육의 문제점</a:t>
            </a:r>
            <a:endParaRPr lang="en-US" altLang="ko-KR" dirty="0"/>
          </a:p>
          <a:p>
            <a:pPr rtl="0"/>
            <a:r>
              <a:rPr lang="en-US" altLang="ko-KR" dirty="0"/>
              <a:t>2)</a:t>
            </a:r>
            <a:r>
              <a:rPr lang="ko-KR" altLang="en-US" dirty="0"/>
              <a:t> 양질의 일자리를 위한 교육과 대학 학제 개편 제안</a:t>
            </a:r>
            <a:endParaRPr lang="en-US" altLang="ko-KR" dirty="0"/>
          </a:p>
        </p:txBody>
      </p:sp>
      <p:sp>
        <p:nvSpPr>
          <p:cNvPr id="10" name="날짜 개체 틀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스타트업과</a:t>
            </a:r>
            <a:r>
              <a:rPr lang="ko-KR" altLang="en-US" dirty="0"/>
              <a:t> 문화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8956" y="1507808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b="1" dirty="0"/>
              <a:t>1)</a:t>
            </a:r>
            <a:r>
              <a:rPr lang="ko-KR" altLang="en-US" b="1" dirty="0"/>
              <a:t>정부 노력의 한계와 주요 한계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3657600" cy="425484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rtl="0"/>
            <a:r>
              <a:rPr lang="en-US" altLang="ko-KR" dirty="0"/>
              <a:t>2020</a:t>
            </a:r>
            <a:r>
              <a:rPr lang="ko-KR" altLang="en-US" dirty="0"/>
              <a:t>년</a:t>
            </a:r>
            <a:r>
              <a:rPr lang="en-US" altLang="ko-KR" dirty="0"/>
              <a:t>, IMF</a:t>
            </a:r>
            <a:r>
              <a:rPr lang="ko-KR" altLang="en-US" dirty="0"/>
              <a:t>가 집계한 </a:t>
            </a:r>
            <a:r>
              <a:rPr lang="en-US" altLang="ko-KR" dirty="0"/>
              <a:t>GDP </a:t>
            </a:r>
            <a:r>
              <a:rPr lang="ko-KR" altLang="en-US" dirty="0"/>
              <a:t>순위에 따르면</a:t>
            </a:r>
            <a:r>
              <a:rPr lang="en-US" altLang="ko-KR" dirty="0"/>
              <a:t>, </a:t>
            </a:r>
            <a:r>
              <a:rPr lang="ko-KR" altLang="en-US" dirty="0"/>
              <a:t>일본은 </a:t>
            </a:r>
            <a:r>
              <a:rPr lang="en-US" altLang="ko-KR" dirty="0"/>
              <a:t>3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  <a:r>
              <a:rPr lang="ko-KR" altLang="en-US" dirty="0"/>
              <a:t>이탈리아는 </a:t>
            </a:r>
            <a:r>
              <a:rPr lang="en-US" altLang="ko-KR" dirty="0"/>
              <a:t>8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  <a:r>
              <a:rPr lang="ko-KR" altLang="en-US" dirty="0"/>
              <a:t>한국의 순위는 </a:t>
            </a:r>
            <a:r>
              <a:rPr lang="en-US" altLang="ko-KR" dirty="0"/>
              <a:t>10</a:t>
            </a:r>
            <a:r>
              <a:rPr lang="ko-KR" altLang="en-US" dirty="0"/>
              <a:t>위로 해당</a:t>
            </a:r>
            <a:r>
              <a:rPr lang="en-US" altLang="ko-KR" dirty="0"/>
              <a:t>, </a:t>
            </a:r>
          </a:p>
          <a:p>
            <a:pPr rtl="0"/>
            <a:r>
              <a:rPr lang="ko-KR" altLang="en-US" b="1" dirty="0"/>
              <a:t>그러나 </a:t>
            </a:r>
            <a:r>
              <a:rPr lang="ko-KR" altLang="en-US" b="1" dirty="0" err="1"/>
              <a:t>유니콘</a:t>
            </a:r>
            <a:r>
              <a:rPr lang="ko-KR" altLang="en-US" b="1" dirty="0"/>
              <a:t> 기업 배출 수 에 비교 </a:t>
            </a:r>
            <a:r>
              <a:rPr lang="ko-KR" altLang="en-US" b="1" dirty="0" err="1"/>
              <a:t>했을때</a:t>
            </a:r>
            <a:r>
              <a:rPr lang="en-US" altLang="ko-KR" b="1" dirty="0"/>
              <a:t>, </a:t>
            </a:r>
            <a:r>
              <a:rPr lang="ko-KR" altLang="en-US" b="1" dirty="0"/>
              <a:t>순위는 뒤바뀜을 강조</a:t>
            </a:r>
            <a:endParaRPr lang="en-US" altLang="ko-KR" b="1" dirty="0"/>
          </a:p>
          <a:p>
            <a:pPr rtl="0"/>
            <a:r>
              <a:rPr lang="ko-KR" altLang="en-US" dirty="0"/>
              <a:t>한국 </a:t>
            </a:r>
            <a:r>
              <a:rPr lang="en-US" altLang="ko-KR" dirty="0"/>
              <a:t>18</a:t>
            </a:r>
            <a:r>
              <a:rPr lang="ko-KR" altLang="en-US" dirty="0"/>
              <a:t>개</a:t>
            </a:r>
            <a:endParaRPr lang="en-US" altLang="ko-KR" dirty="0"/>
          </a:p>
          <a:p>
            <a:pPr rtl="0"/>
            <a:r>
              <a:rPr lang="ko-KR" altLang="en-US" dirty="0"/>
              <a:t>일본 </a:t>
            </a:r>
            <a:r>
              <a:rPr lang="en-US" altLang="ko-KR" dirty="0"/>
              <a:t>6</a:t>
            </a:r>
            <a:r>
              <a:rPr lang="ko-KR" altLang="en-US" dirty="0"/>
              <a:t>개</a:t>
            </a:r>
            <a:endParaRPr lang="en-US" altLang="ko-KR" dirty="0"/>
          </a:p>
          <a:p>
            <a:pPr rtl="0"/>
            <a:r>
              <a:rPr lang="ko-KR" altLang="en-US" dirty="0"/>
              <a:t>이탈리아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rtl="0"/>
            <a:r>
              <a:rPr lang="en-US" altLang="ko-KR" b="1" dirty="0"/>
              <a:t>=&gt;</a:t>
            </a:r>
            <a:r>
              <a:rPr lang="ko-KR" altLang="en-US" b="1" dirty="0" err="1"/>
              <a:t>유니콘</a:t>
            </a:r>
            <a:r>
              <a:rPr lang="ko-KR" altLang="en-US" b="1" dirty="0"/>
              <a:t> 기업 수로 국가 경쟁력 및 창업 생태계를 논할 순 없으나</a:t>
            </a:r>
            <a:r>
              <a:rPr lang="en-US" altLang="ko-KR" b="1" dirty="0"/>
              <a:t>, </a:t>
            </a:r>
            <a:r>
              <a:rPr lang="ko-KR" altLang="en-US" b="1" dirty="0"/>
              <a:t>미국과 중국의 </a:t>
            </a:r>
            <a:r>
              <a:rPr lang="ko-KR" altLang="en-US" b="1" dirty="0" err="1"/>
              <a:t>유니콘</a:t>
            </a:r>
            <a:r>
              <a:rPr lang="ko-KR" altLang="en-US" b="1" dirty="0"/>
              <a:t> 기업이 많다는 이야기로 국가 경쟁력이 </a:t>
            </a:r>
            <a:r>
              <a:rPr lang="ko-KR" altLang="en-US" b="1" dirty="0" err="1"/>
              <a:t>유니콘</a:t>
            </a:r>
            <a:r>
              <a:rPr lang="ko-KR" altLang="en-US" b="1" dirty="0"/>
              <a:t> 기업 배출에 큰 영향을 미치지만</a:t>
            </a:r>
            <a:r>
              <a:rPr lang="en-US" altLang="ko-KR" b="1" dirty="0"/>
              <a:t>, </a:t>
            </a:r>
            <a:r>
              <a:rPr lang="ko-KR" altLang="en-US" b="1" dirty="0"/>
              <a:t>일본과 이탈리아는 이런 영향에 </a:t>
            </a:r>
            <a:r>
              <a:rPr lang="ko-KR" altLang="en-US" b="1" dirty="0" err="1"/>
              <a:t>못미쳐</a:t>
            </a:r>
            <a:r>
              <a:rPr lang="ko-KR" altLang="en-US" b="1" dirty="0"/>
              <a:t> 있음</a:t>
            </a:r>
            <a:endParaRPr lang="en-US" altLang="ko-KR" b="1" dirty="0"/>
          </a:p>
          <a:p>
            <a:pPr rtl="0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세계적 기준으로 보았을 때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일본은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정도의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유니콘이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탄생했어야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함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그러나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개로 매우 초라함</a:t>
            </a:r>
          </a:p>
        </p:txBody>
      </p:sp>
      <p:sp>
        <p:nvSpPr>
          <p:cNvPr id="55" name="날짜 개체 틀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20XX/7/1</a:t>
            </a:r>
            <a:endParaRPr lang="ko-KR" altLang="en-US" dirty="0"/>
          </a:p>
        </p:txBody>
      </p:sp>
      <p:sp>
        <p:nvSpPr>
          <p:cNvPr id="148" name="슬라이드 번호 개체 틀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B6EA456-625D-6C94-1C65-DC0AA080352E}"/>
              </a:ext>
            </a:extLst>
          </p:cNvPr>
          <p:cNvSpPr txBox="1">
            <a:spLocks/>
          </p:cNvSpPr>
          <p:nvPr/>
        </p:nvSpPr>
        <p:spPr>
          <a:xfrm>
            <a:off x="4497324" y="1896094"/>
            <a:ext cx="3554539" cy="39147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이탈리아 또한 인구 </a:t>
            </a:r>
            <a:r>
              <a:rPr lang="en-US" altLang="ko-KR" dirty="0"/>
              <a:t>6,000</a:t>
            </a:r>
            <a:r>
              <a:rPr lang="ko-KR" altLang="en-US" dirty="0"/>
              <a:t>만명</a:t>
            </a:r>
            <a:r>
              <a:rPr lang="en-US" altLang="ko-KR" dirty="0"/>
              <a:t>, </a:t>
            </a:r>
            <a:r>
              <a:rPr lang="ko-KR" altLang="en-US" dirty="0"/>
              <a:t>한국에 비해 열세한 상황이 아니나</a:t>
            </a:r>
            <a:r>
              <a:rPr lang="en-US" altLang="ko-KR" dirty="0"/>
              <a:t>, 2</a:t>
            </a:r>
            <a:r>
              <a:rPr lang="ko-KR" altLang="en-US" dirty="0"/>
              <a:t>개의 </a:t>
            </a:r>
            <a:r>
              <a:rPr lang="ko-KR" altLang="en-US" dirty="0" err="1"/>
              <a:t>유니콘</a:t>
            </a:r>
            <a:r>
              <a:rPr lang="ko-KR" altLang="en-US" dirty="0"/>
              <a:t> 기업만 만들어 졌으며</a:t>
            </a:r>
            <a:r>
              <a:rPr lang="en-US" altLang="ko-KR" dirty="0"/>
              <a:t>, </a:t>
            </a:r>
            <a:r>
              <a:rPr lang="ko-KR" altLang="en-US" dirty="0"/>
              <a:t>전부 패션 관련 앱임</a:t>
            </a:r>
            <a:endParaRPr lang="en-US" altLang="ko-KR" dirty="0"/>
          </a:p>
          <a:p>
            <a:r>
              <a:rPr lang="en-US" altLang="ko-KR" b="1" dirty="0">
                <a:solidFill>
                  <a:srgbClr val="0070C0"/>
                </a:solidFill>
              </a:rPr>
              <a:t>=&gt;</a:t>
            </a:r>
            <a:r>
              <a:rPr lang="ko-KR" altLang="en-US" b="1" dirty="0">
                <a:solidFill>
                  <a:srgbClr val="0070C0"/>
                </a:solidFill>
              </a:rPr>
              <a:t>그러나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일본과 이탈리아 정부는 스타트업 활성화와 생태계 정착에 힘을 </a:t>
            </a:r>
            <a:r>
              <a:rPr lang="ko-KR" altLang="en-US" b="1" dirty="0" err="1">
                <a:solidFill>
                  <a:srgbClr val="0070C0"/>
                </a:solidFill>
              </a:rPr>
              <a:t>안쓴것은</a:t>
            </a:r>
            <a:r>
              <a:rPr lang="ko-KR" altLang="en-US" b="1" dirty="0">
                <a:solidFill>
                  <a:srgbClr val="0070C0"/>
                </a:solidFill>
              </a:rPr>
              <a:t> 아님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dirty="0"/>
              <a:t>-&gt;</a:t>
            </a:r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일본은 </a:t>
            </a:r>
            <a:r>
              <a:rPr lang="en-US" altLang="ko-K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</a:t>
            </a:r>
            <a:r>
              <a:rPr lang="en-US" altLang="ko-K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정부차원에서 </a:t>
            </a:r>
            <a:r>
              <a:rPr lang="en-US" altLang="ko-K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J-</a:t>
            </a:r>
            <a:r>
              <a:rPr lang="ko-KR" alt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스타트업을</a:t>
            </a:r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통해 연간 </a:t>
            </a:r>
            <a:r>
              <a:rPr lang="en-US" altLang="ko-K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3,000</a:t>
            </a:r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억원을 투입함</a:t>
            </a:r>
            <a:endParaRPr lang="en-US" altLang="ko-KR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이탈리아 또한 </a:t>
            </a:r>
            <a:r>
              <a:rPr lang="en-US" altLang="ko-KR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Crescita</a:t>
            </a:r>
            <a:r>
              <a:rPr lang="en-US" altLang="ko-K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2.0</a:t>
            </a:r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이라는 청년 창업 장려 프로그램을 시행</a:t>
            </a:r>
            <a:r>
              <a:rPr lang="en-US" altLang="ko-KR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수억 유로를 투입</a:t>
            </a:r>
            <a:endParaRPr lang="en-US" altLang="ko-KR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결과는 사실상 실패로 돌아갔음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B31065-66FE-46EE-F37C-6505FF36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766916"/>
            <a:ext cx="3894331" cy="53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2FD29F-9029-B312-7A6C-A313AFBE2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70674-5FD0-43F3-AA82-E0474253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60339F6-F987-4FEE-FBE0-6A93545258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226794"/>
            <a:ext cx="3657600" cy="4672561"/>
          </a:xfrm>
        </p:spPr>
        <p:txBody>
          <a:bodyPr>
            <a:normAutofit/>
          </a:bodyPr>
          <a:lstStyle/>
          <a:p>
            <a:r>
              <a:rPr lang="ko-KR" altLang="en-US" dirty="0"/>
              <a:t>일본과 이탈리아의 공통점</a:t>
            </a:r>
            <a:r>
              <a:rPr lang="en-US" altLang="ko-KR" dirty="0"/>
              <a:t>: </a:t>
            </a:r>
            <a:r>
              <a:rPr lang="ko-KR" altLang="en-US" dirty="0"/>
              <a:t>장인 정신 문화</a:t>
            </a:r>
            <a:endParaRPr lang="en-US" altLang="ko-KR" dirty="0"/>
          </a:p>
          <a:p>
            <a:r>
              <a:rPr lang="en-US" altLang="ko-KR" dirty="0"/>
              <a:t>=&gt;</a:t>
            </a:r>
            <a:r>
              <a:rPr lang="ko-KR" altLang="en-US" dirty="0"/>
              <a:t>신념을 버리지 않고 해당 제품을 고집하고 최고의 제품을 추구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그러나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</a:rPr>
              <a:t>스타트업의</a:t>
            </a:r>
            <a:r>
              <a:rPr lang="ko-KR" altLang="en-US" b="1" dirty="0">
                <a:solidFill>
                  <a:srgbClr val="FF0000"/>
                </a:solidFill>
              </a:rPr>
              <a:t> 특성상 이는 옳지 않음을 </a:t>
            </a:r>
            <a:r>
              <a:rPr lang="ko-KR" altLang="en-US" dirty="0">
                <a:solidFill>
                  <a:srgbClr val="FF0000"/>
                </a:solidFill>
              </a:rPr>
              <a:t>피벗 전략을 통해 소개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피벗 전략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스타트업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기업이 살아남기 위해 사업 상황이나 방향을 전략적으로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빠르게 전환하는 것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/>
              <a:t>=&gt;</a:t>
            </a:r>
            <a:r>
              <a:rPr lang="ko-KR" altLang="en-US" dirty="0" err="1"/>
              <a:t>스타트업의</a:t>
            </a:r>
            <a:r>
              <a:rPr lang="ko-KR" altLang="en-US" dirty="0"/>
              <a:t> 관점에서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피벗 전략은 가설 을 세우고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검증하며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검증에 </a:t>
            </a:r>
            <a:r>
              <a:rPr lang="ko-KR" altLang="en-US" dirty="0" err="1">
                <a:solidFill>
                  <a:srgbClr val="FF0000"/>
                </a:solidFill>
              </a:rPr>
              <a:t>실패시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수정작업을 거침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인스타그램은 처음 위치 기반 체크인 어플로 시작</a:t>
            </a:r>
            <a:r>
              <a:rPr lang="en-US" altLang="ko-KR" dirty="0"/>
              <a:t>-&gt;</a:t>
            </a:r>
            <a:r>
              <a:rPr lang="ko-KR" altLang="en-US" dirty="0"/>
              <a:t>사진 공유 기능만 남기고 피벗</a:t>
            </a:r>
            <a:r>
              <a:rPr lang="en-US" altLang="ko-KR" dirty="0"/>
              <a:t>-&gt;</a:t>
            </a:r>
            <a:r>
              <a:rPr lang="ko-KR" altLang="en-US" dirty="0"/>
              <a:t>이후 글로벌 </a:t>
            </a:r>
            <a:r>
              <a:rPr lang="en-US" altLang="ko-KR" dirty="0"/>
              <a:t>SNS</a:t>
            </a:r>
            <a:r>
              <a:rPr lang="ko-KR" altLang="en-US" dirty="0"/>
              <a:t>로 성공해 채널 피벗의 예를 보여줌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id="{A4621289-D08F-AC93-4F0D-AB5B1905CD73}"/>
              </a:ext>
            </a:extLst>
          </p:cNvPr>
          <p:cNvSpPr txBox="1">
            <a:spLocks/>
          </p:cNvSpPr>
          <p:nvPr/>
        </p:nvSpPr>
        <p:spPr>
          <a:xfrm>
            <a:off x="381000" y="1226794"/>
            <a:ext cx="3657600" cy="4672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8" name="텍스트 개체 틀 11">
            <a:extLst>
              <a:ext uri="{FF2B5EF4-FFF2-40B4-BE49-F238E27FC236}">
                <a16:creationId xmlns:a16="http://schemas.microsoft.com/office/drawing/2014/main" id="{698B26FB-888F-C981-587D-1E0F9CD462A5}"/>
              </a:ext>
            </a:extLst>
          </p:cNvPr>
          <p:cNvSpPr txBox="1">
            <a:spLocks/>
          </p:cNvSpPr>
          <p:nvPr/>
        </p:nvSpPr>
        <p:spPr>
          <a:xfrm>
            <a:off x="4628536" y="1226793"/>
            <a:ext cx="3657600" cy="4672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독일 또한 장인식 교육에 초점을 두었고</a:t>
            </a:r>
            <a:r>
              <a:rPr lang="en-US" altLang="ko-KR" dirty="0"/>
              <a:t>,     </a:t>
            </a:r>
          </a:p>
          <a:p>
            <a:r>
              <a:rPr lang="ko-KR" altLang="en-US" dirty="0" err="1"/>
              <a:t>마이스터의</a:t>
            </a:r>
            <a:r>
              <a:rPr lang="ko-KR" altLang="en-US" dirty="0"/>
              <a:t> 나라라고 불리기도 함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독일은 </a:t>
            </a:r>
            <a:r>
              <a:rPr lang="en-US" altLang="ko-KR" dirty="0"/>
              <a:t>17</a:t>
            </a:r>
            <a:r>
              <a:rPr lang="ko-KR" altLang="en-US" dirty="0"/>
              <a:t>개의 </a:t>
            </a:r>
            <a:r>
              <a:rPr lang="ko-KR" altLang="en-US" dirty="0" err="1"/>
              <a:t>유니콘</a:t>
            </a:r>
            <a:r>
              <a:rPr lang="ko-KR" altLang="en-US" dirty="0"/>
              <a:t> 기업을 배출 했으나</a:t>
            </a:r>
            <a:r>
              <a:rPr lang="en-US" altLang="ko-KR" dirty="0"/>
              <a:t>, </a:t>
            </a:r>
            <a:r>
              <a:rPr lang="ko-KR" altLang="en-US" dirty="0"/>
              <a:t>국가 규모와 발전 정도에 비하면 매우 적음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독일에 투입되는 </a:t>
            </a:r>
            <a:r>
              <a:rPr lang="en-US" altLang="ko-KR" dirty="0"/>
              <a:t>5,000</a:t>
            </a:r>
            <a:r>
              <a:rPr lang="ko-KR" altLang="en-US" dirty="0" err="1"/>
              <a:t>만워</a:t>
            </a:r>
            <a:r>
              <a:rPr lang="ko-KR" altLang="en-US" dirty="0"/>
              <a:t> 유로 이상의 자금이 미국과 중국에서 나오며</a:t>
            </a:r>
            <a:r>
              <a:rPr lang="en-US" altLang="ko-KR" dirty="0"/>
              <a:t>, </a:t>
            </a:r>
            <a:r>
              <a:rPr lang="ko-KR" altLang="en-US" dirty="0"/>
              <a:t>성장 자금 역시 </a:t>
            </a:r>
            <a:r>
              <a:rPr lang="en-US" altLang="ko-KR" dirty="0"/>
              <a:t>10</a:t>
            </a:r>
            <a:r>
              <a:rPr lang="ko-KR" altLang="en-US" dirty="0"/>
              <a:t>건 중 </a:t>
            </a:r>
            <a:r>
              <a:rPr lang="en-US" altLang="ko-KR" dirty="0"/>
              <a:t>9</a:t>
            </a:r>
            <a:r>
              <a:rPr lang="ko-KR" altLang="en-US" dirty="0"/>
              <a:t>건이 </a:t>
            </a:r>
            <a:r>
              <a:rPr lang="ko-KR" altLang="en-US" dirty="0" err="1"/>
              <a:t>비유럽권</a:t>
            </a:r>
            <a:r>
              <a:rPr lang="ko-KR" altLang="en-US" dirty="0"/>
              <a:t> 투자자임</a:t>
            </a:r>
            <a:endParaRPr lang="en-US" altLang="ko-KR" dirty="0"/>
          </a:p>
          <a:p>
            <a:r>
              <a:rPr lang="en-US" altLang="ko-KR" dirty="0"/>
              <a:t>=&gt;</a:t>
            </a:r>
            <a:r>
              <a:rPr lang="ko-KR" altLang="en-US" dirty="0"/>
              <a:t>순수 </a:t>
            </a:r>
            <a:r>
              <a:rPr lang="en-US" altLang="ko-KR" dirty="0"/>
              <a:t>“</a:t>
            </a:r>
            <a:r>
              <a:rPr lang="ko-KR" altLang="en-US" dirty="0"/>
              <a:t>독일 </a:t>
            </a:r>
            <a:r>
              <a:rPr lang="ko-KR" altLang="en-US" dirty="0" err="1"/>
              <a:t>유니콘</a:t>
            </a:r>
            <a:r>
              <a:rPr lang="en-US" altLang="ko-KR" dirty="0"/>
              <a:t>＂</a:t>
            </a:r>
            <a:r>
              <a:rPr lang="ko-KR" altLang="en-US" dirty="0"/>
              <a:t>이라고 보기 어려움</a:t>
            </a:r>
            <a:endParaRPr lang="en-US" altLang="ko-KR" dirty="0"/>
          </a:p>
          <a:p>
            <a:r>
              <a:rPr lang="ko-KR" altLang="en-US" dirty="0"/>
              <a:t>독일 주식연구소 크리스티네 소장의 말에 의하면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독일은 아이디어의 땅이지만</a:t>
            </a:r>
            <a:r>
              <a:rPr lang="en-US" altLang="ko-KR" dirty="0"/>
              <a:t>, </a:t>
            </a:r>
            <a:r>
              <a:rPr lang="ko-KR" altLang="en-US" dirty="0"/>
              <a:t>이런 아이디어에 자금을 지원하는데 있어 개발도상국 수준이다</a:t>
            </a:r>
            <a:r>
              <a:rPr lang="en-US" altLang="ko-KR" dirty="0"/>
              <a:t>.” </a:t>
            </a:r>
            <a:r>
              <a:rPr lang="ko-KR" altLang="en-US" dirty="0"/>
              <a:t>라고 밝힌 바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28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문화가 창업을 이끈다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95117" y="1711565"/>
            <a:ext cx="5454315" cy="36576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b="1" dirty="0" err="1"/>
              <a:t>스타트업의</a:t>
            </a:r>
            <a:r>
              <a:rPr lang="ko-KR" altLang="en-US" b="1" dirty="0"/>
              <a:t> 성과는 문화적 인식과의 싸움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95117" y="2376170"/>
            <a:ext cx="5091056" cy="3498455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2013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한국과학창의재단은 한국</a:t>
            </a:r>
            <a:r>
              <a:rPr lang="en-US" altLang="ko-KR" dirty="0"/>
              <a:t>, </a:t>
            </a:r>
            <a:r>
              <a:rPr lang="ko-KR" altLang="en-US" dirty="0"/>
              <a:t>중국</a:t>
            </a:r>
            <a:r>
              <a:rPr lang="en-US" altLang="ko-KR" dirty="0"/>
              <a:t>, </a:t>
            </a:r>
            <a:r>
              <a:rPr lang="ko-KR" altLang="en-US" dirty="0"/>
              <a:t>일본의 성인 </a:t>
            </a:r>
            <a:r>
              <a:rPr lang="en-US" altLang="ko-KR" dirty="0"/>
              <a:t>3,000</a:t>
            </a:r>
            <a:r>
              <a:rPr lang="ko-KR" altLang="en-US" dirty="0"/>
              <a:t>명을 대상으로 창업 인식 조사 결과</a:t>
            </a:r>
            <a:r>
              <a:rPr lang="en-US" altLang="ko-KR" dirty="0"/>
              <a:t>, </a:t>
            </a:r>
            <a:r>
              <a:rPr lang="ko-KR" altLang="en-US" dirty="0"/>
              <a:t>약 </a:t>
            </a:r>
            <a:r>
              <a:rPr lang="en-US" altLang="ko-KR" dirty="0"/>
              <a:t>73%</a:t>
            </a:r>
            <a:r>
              <a:rPr lang="ko-KR" altLang="en-US" dirty="0"/>
              <a:t>안된 인원이 창업은 신중해야 한다고 답함</a:t>
            </a:r>
            <a:r>
              <a:rPr lang="en-US" altLang="ko-KR" dirty="0"/>
              <a:t>.</a:t>
            </a:r>
          </a:p>
          <a:p>
            <a:pPr rtl="0"/>
            <a:r>
              <a:rPr lang="en-US" altLang="ko-KR" b="1" dirty="0"/>
              <a:t>-&gt;</a:t>
            </a:r>
            <a:r>
              <a:rPr lang="ko-KR" altLang="en-US" b="1" dirty="0"/>
              <a:t>이후 한국에서는 인식이 </a:t>
            </a:r>
            <a:r>
              <a:rPr lang="ko-KR" altLang="en-US" b="1" dirty="0" err="1"/>
              <a:t>바뀌에</a:t>
            </a:r>
            <a:r>
              <a:rPr lang="ko-KR" altLang="en-US" b="1" dirty="0"/>
              <a:t> 창업에 두려움이 없으며</a:t>
            </a:r>
            <a:r>
              <a:rPr lang="en-US" altLang="ko-KR" b="1" dirty="0"/>
              <a:t>, </a:t>
            </a:r>
            <a:r>
              <a:rPr lang="ko-KR" altLang="en-US" b="1" dirty="0"/>
              <a:t>일본은 반대로 현실이 바뀌지 않아 </a:t>
            </a:r>
            <a:r>
              <a:rPr lang="ko-KR" altLang="en-US" b="1" dirty="0" err="1"/>
              <a:t>그자리에</a:t>
            </a:r>
            <a:r>
              <a:rPr lang="ko-KR" altLang="en-US" b="1" dirty="0"/>
              <a:t> 계속 머물고 있음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71" name="날짜 개체 틀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E52B9A9-A55D-F564-D130-158C182F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471"/>
            <a:ext cx="3258005" cy="45793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D74C121-44D9-E441-86AE-B28C5CEDD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005" y="1428471"/>
            <a:ext cx="3337112" cy="45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문화를 만드는 제도의 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20XX/7/1</a:t>
            </a:r>
            <a:endParaRPr lang="ko-KR" altLang="en-US" dirty="0"/>
          </a:p>
        </p:txBody>
      </p:sp>
      <p:sp>
        <p:nvSpPr>
          <p:cNvPr id="85" name="슬라이드 번호 개체 틀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97DCE3-257F-F190-5BB7-7961DF80D6B1}"/>
              </a:ext>
            </a:extLst>
          </p:cNvPr>
          <p:cNvSpPr txBox="1"/>
          <p:nvPr/>
        </p:nvSpPr>
        <p:spPr>
          <a:xfrm>
            <a:off x="700548" y="1559933"/>
            <a:ext cx="574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문화를 만드는 것은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독려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”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가 아닌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규율과 법의 제도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＂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99BF306-08BA-5C78-3CF1-63DB7008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496" y="1300650"/>
            <a:ext cx="3966758" cy="49229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7BDD76E-DD7D-1C0B-259C-93BCC5EE7321}"/>
              </a:ext>
            </a:extLst>
          </p:cNvPr>
          <p:cNvSpPr txBox="1"/>
          <p:nvPr/>
        </p:nvSpPr>
        <p:spPr>
          <a:xfrm>
            <a:off x="700548" y="2141912"/>
            <a:ext cx="56068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국가별 공공 사회 지출 대비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GDP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비교를 보았을 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기준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2019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이전 밀리던 터키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멕시코에 비해 상황은 좋아졌지만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여전히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개국 중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위를 차지하며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사회 안전망의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안좋은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수준을 보여주고 있음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=&gt;</a:t>
            </a:r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상태는 창업자의 실패에 위험에서 안전하지 않다는 것을 보여줌과 동시의 정부의 창업 지원 제도를 뒷받침 해줄 핵심적 제도가 필요하다는 것을 강조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1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오늘날 이스라엘은 스타트업 자금 지원 정책으로</a:t>
            </a:r>
            <a:r>
              <a:rPr lang="en-US" altLang="ko-KR" sz="1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실패자들이 재도전 할 때</a:t>
            </a:r>
            <a:r>
              <a:rPr lang="en-US" altLang="ko-KR" sz="1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이전에 지원한 자금보다 </a:t>
            </a:r>
            <a:r>
              <a:rPr lang="en-US" altLang="ko-KR" sz="1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20%</a:t>
            </a:r>
            <a:r>
              <a:rPr lang="ko-KR" altLang="en-US" sz="1400" b="1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을 추가 지원</a:t>
            </a:r>
            <a:endParaRPr lang="en-US" altLang="ko-KR" sz="1400" b="1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실패를 용인하고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실패해도 재도전이 가능한 문화를 조성하여 현재 스타트업 대국으로 진출 </a:t>
            </a:r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052D1-FA31-9341-11E5-EE1081E0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/>
              <a:t>2]</a:t>
            </a:r>
            <a:r>
              <a:rPr lang="ko-KR" altLang="en-US" sz="3600" dirty="0"/>
              <a:t>출발은 학교와 학제의 변화에서부터</a:t>
            </a:r>
            <a:br>
              <a:rPr lang="en-US" altLang="ko-KR" sz="3600" dirty="0"/>
            </a:br>
            <a:endParaRPr lang="ko-KR" altLang="en-US" sz="360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790941-2E42-7C90-CD51-78CBF027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91B46A-1402-991B-1A77-28F501F40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8</a:t>
            </a:fld>
            <a:endParaRPr lang="ko-KR" altLang="en-US" noProof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82A0E9-9BC7-B68B-6FF3-6F052C56D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1)</a:t>
            </a:r>
            <a:r>
              <a:rPr lang="ko-KR" altLang="en-US" dirty="0"/>
              <a:t>현대 공교육의 문제점과 양질의 일자리를 위한 교육</a:t>
            </a:r>
            <a:endParaRPr lang="en-US" altLang="ko-KR" dirty="0"/>
          </a:p>
          <a:p>
            <a:r>
              <a:rPr lang="en-US" altLang="ko-KR" dirty="0"/>
              <a:t>2)</a:t>
            </a:r>
            <a:r>
              <a:rPr lang="ko-KR" altLang="en-US" dirty="0"/>
              <a:t> 대학 학제 개편 제안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73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020FA2-A43C-9A73-7FF1-EB68B5D8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20XX/7/1</a:t>
            </a:r>
            <a:endParaRPr lang="ko-KR" altLang="en-US" noProof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D88775-DF56-EA03-C7BB-1D6F8D8A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9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AC59239-F601-CAD6-4465-8E31F29D4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4800" y="1270038"/>
            <a:ext cx="3124200" cy="5141518"/>
          </a:xfrm>
        </p:spPr>
        <p:txBody>
          <a:bodyPr>
            <a:normAutofit/>
          </a:bodyPr>
          <a:lstStyle/>
          <a:p>
            <a:r>
              <a:rPr lang="ko-KR" altLang="en-US" dirty="0"/>
              <a:t>대한민국은 </a:t>
            </a:r>
            <a:r>
              <a:rPr lang="en-US" altLang="ko-KR" dirty="0"/>
              <a:t>2019</a:t>
            </a:r>
            <a:r>
              <a:rPr lang="ko-KR" altLang="en-US" dirty="0"/>
              <a:t>년부터 초등학생에게 미래 코딩은 필요한 기술이며 논리성과 창의성 향상에 효과적이라는 이유로 코딩 교육을 의무화함</a:t>
            </a:r>
            <a:endParaRPr lang="en-US" altLang="ko-KR" dirty="0"/>
          </a:p>
          <a:p>
            <a:r>
              <a:rPr lang="en-US" altLang="ko-KR" b="1" dirty="0"/>
              <a:t>=&gt;</a:t>
            </a:r>
            <a:r>
              <a:rPr lang="ko-KR" altLang="en-US" b="1" dirty="0"/>
              <a:t>그러나</a:t>
            </a:r>
            <a:r>
              <a:rPr lang="en-US" altLang="ko-KR" b="1" dirty="0"/>
              <a:t>, 2020</a:t>
            </a:r>
            <a:r>
              <a:rPr lang="ko-KR" altLang="en-US" b="1" dirty="0"/>
              <a:t>년</a:t>
            </a:r>
            <a:r>
              <a:rPr lang="en-US" altLang="ko-KR" b="1" dirty="0"/>
              <a:t>,’ </a:t>
            </a:r>
            <a:r>
              <a:rPr lang="ko-KR" altLang="en-US" b="1" dirty="0" err="1"/>
              <a:t>퓨처</a:t>
            </a:r>
            <a:r>
              <a:rPr lang="ko-KR" altLang="en-US" b="1" dirty="0"/>
              <a:t> 컨퍼런스 행사</a:t>
            </a:r>
            <a:r>
              <a:rPr lang="en-US" altLang="ko-KR" b="1" dirty="0"/>
              <a:t>＇</a:t>
            </a:r>
            <a:r>
              <a:rPr lang="ko-KR" altLang="en-US" b="1" dirty="0"/>
              <a:t>의 연사로 나온 구글 현직 엔지니어는 </a:t>
            </a:r>
            <a:r>
              <a:rPr lang="en-US" altLang="ko-KR" b="1" dirty="0"/>
              <a:t>“</a:t>
            </a:r>
            <a:r>
              <a:rPr lang="ko-KR" altLang="en-US" b="1" dirty="0"/>
              <a:t>이제 코딩을 배우는 시대는 끝났다</a:t>
            </a:r>
            <a:r>
              <a:rPr lang="en-US" altLang="ko-KR" b="1" dirty="0"/>
              <a:t>.” </a:t>
            </a:r>
            <a:r>
              <a:rPr lang="ko-KR" altLang="en-US" b="1" dirty="0"/>
              <a:t>라고 </a:t>
            </a:r>
            <a:r>
              <a:rPr lang="ko-KR" altLang="en-US" b="1" dirty="0" err="1"/>
              <a:t>말하며시대의</a:t>
            </a:r>
            <a:r>
              <a:rPr lang="ko-KR" altLang="en-US" b="1" dirty="0"/>
              <a:t> 흐름을 간파하지 못하면 아무런 소용이 없음을 보여줌</a:t>
            </a:r>
            <a:endParaRPr lang="en-US" altLang="ko-KR" b="1" dirty="0"/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 err="1"/>
              <a:t>노코드</a:t>
            </a:r>
            <a:r>
              <a:rPr lang="ko-KR" altLang="en-US" dirty="0"/>
              <a:t> 플랫폼 시장이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132</a:t>
            </a:r>
            <a:r>
              <a:rPr lang="ko-KR" altLang="en-US" dirty="0"/>
              <a:t>억 달러 규모에서 </a:t>
            </a:r>
            <a:r>
              <a:rPr lang="en-US" altLang="ko-KR" dirty="0"/>
              <a:t>-&gt; 2025</a:t>
            </a:r>
            <a:r>
              <a:rPr lang="ko-KR" altLang="en-US" dirty="0"/>
              <a:t>년 </a:t>
            </a:r>
            <a:r>
              <a:rPr lang="en-US" altLang="ko-KR" dirty="0"/>
              <a:t>455</a:t>
            </a:r>
            <a:r>
              <a:rPr lang="ko-KR" altLang="en-US" dirty="0"/>
              <a:t>억 규모로 </a:t>
            </a:r>
            <a:r>
              <a:rPr lang="ko-KR" altLang="en-US" dirty="0" err="1"/>
              <a:t>성장할것으로</a:t>
            </a:r>
            <a:r>
              <a:rPr lang="ko-KR" altLang="en-US" dirty="0"/>
              <a:t> 시장조사업체 </a:t>
            </a:r>
            <a:r>
              <a:rPr lang="ko-KR" altLang="en-US" dirty="0" err="1"/>
              <a:t>마켓스앤마켓스</a:t>
            </a:r>
            <a:r>
              <a:rPr lang="en-US" altLang="ko-KR" dirty="0"/>
              <a:t>(Markets and Markets)</a:t>
            </a:r>
            <a:r>
              <a:rPr lang="ko-KR" altLang="en-US" dirty="0"/>
              <a:t>는 발표함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=&gt;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노코드</a:t>
            </a:r>
            <a:r>
              <a:rPr lang="ko-KR" altLang="en-US" dirty="0"/>
              <a:t> 플랫폼 시장이 </a:t>
            </a:r>
            <a:r>
              <a:rPr lang="en-US" altLang="ko-KR" dirty="0"/>
              <a:t>3</a:t>
            </a:r>
            <a:r>
              <a:rPr lang="ko-KR" altLang="en-US" dirty="0" err="1"/>
              <a:t>배이상</a:t>
            </a:r>
            <a:r>
              <a:rPr lang="ko-KR" altLang="en-US" dirty="0"/>
              <a:t> 성장한다는 것은 코딩 시장의 축소를 의미 한다고 함</a:t>
            </a:r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7BD1C0D-68A9-C677-FDF3-AA8D9E0BAF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480771"/>
            <a:ext cx="3657600" cy="365760"/>
          </a:xfrm>
        </p:spPr>
        <p:txBody>
          <a:bodyPr/>
          <a:lstStyle/>
          <a:p>
            <a:r>
              <a:rPr lang="ko-KR" altLang="en-US" b="1" dirty="0"/>
              <a:t>현대 공교육의 문제점</a:t>
            </a:r>
          </a:p>
        </p:txBody>
      </p:sp>
      <p:sp>
        <p:nvSpPr>
          <p:cNvPr id="2" name="텍스트 개체 틀 9">
            <a:extLst>
              <a:ext uri="{FF2B5EF4-FFF2-40B4-BE49-F238E27FC236}">
                <a16:creationId xmlns:a16="http://schemas.microsoft.com/office/drawing/2014/main" id="{C94F0ACD-8F00-E137-DD18-9C7951CD4E21}"/>
              </a:ext>
            </a:extLst>
          </p:cNvPr>
          <p:cNvSpPr txBox="1">
            <a:spLocks/>
          </p:cNvSpPr>
          <p:nvPr/>
        </p:nvSpPr>
        <p:spPr>
          <a:xfrm>
            <a:off x="3581400" y="1345457"/>
            <a:ext cx="2743200" cy="4587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더나아가</a:t>
            </a:r>
            <a:r>
              <a:rPr lang="ko-KR" altLang="en-US" dirty="0"/>
              <a:t> 미국의 교육과 한국의 교육을 비교하며 세계최고 수준에 이르렀다고 평가</a:t>
            </a:r>
            <a:endParaRPr lang="en-US" altLang="ko-KR" dirty="0"/>
          </a:p>
          <a:p>
            <a:r>
              <a:rPr lang="en-US" altLang="ko-KR" dirty="0"/>
              <a:t>=&gt;</a:t>
            </a:r>
            <a:r>
              <a:rPr lang="ko-KR" altLang="en-US" b="1" dirty="0">
                <a:highlight>
                  <a:srgbClr val="FFFF00"/>
                </a:highlight>
              </a:rPr>
              <a:t>그러나</a:t>
            </a:r>
            <a:r>
              <a:rPr lang="en-US" altLang="ko-KR" b="1" dirty="0">
                <a:highlight>
                  <a:srgbClr val="FFFF00"/>
                </a:highlight>
              </a:rPr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이런 지표는 평균에 불가하며</a:t>
            </a:r>
            <a:r>
              <a:rPr lang="en-US" altLang="ko-KR" b="1" dirty="0">
                <a:highlight>
                  <a:srgbClr val="FFFF00"/>
                </a:highlight>
              </a:rPr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상위권의 국가만 모아 다시 통계를 내면 한국의 창의성은 </a:t>
            </a:r>
            <a:r>
              <a:rPr lang="en-US" altLang="ko-KR" b="1" dirty="0">
                <a:highlight>
                  <a:srgbClr val="FFFF00"/>
                </a:highlight>
              </a:rPr>
              <a:t>20</a:t>
            </a:r>
            <a:r>
              <a:rPr lang="ko-KR" altLang="en-US" b="1" dirty="0">
                <a:highlight>
                  <a:srgbClr val="FFFF00"/>
                </a:highlight>
              </a:rPr>
              <a:t>위권으로 떨어질 것 이라고 얘기한 바 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7AE4ED-29A6-35AE-E8AA-A1FEFB24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057450"/>
            <a:ext cx="2944528" cy="47430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B8DC27-8138-E4ED-51DE-171A7BA32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930" y="1057450"/>
            <a:ext cx="2944527" cy="4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3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44_TF16411248_Win32" id="{D5BB521D-52AB-412C-812F-EFD19B8A79AE}" vid="{278712AD-9030-443C-A851-E6D578D6105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{725E6767-6163-4A9D-B613-F8C43A5082BE}TFb05bf529-a1dc-42d5-b9d6-8a1e9569dd9c354ae08a_win32-b525c3cbc9e1</Template>
  <TotalTime>1240</TotalTime>
  <Words>2620</Words>
  <Application>Microsoft Office PowerPoint</Application>
  <PresentationFormat>와이드스크린</PresentationFormat>
  <Paragraphs>286</Paragraphs>
  <Slides>27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Symbol</vt:lpstr>
      <vt:lpstr>Wingdings</vt:lpstr>
      <vt:lpstr>Office 테마</vt:lpstr>
      <vt:lpstr>진격의 늑대 소개 chapter 4. 스타트업 육성 정책의 대전환</vt:lpstr>
      <vt:lpstr>목차</vt:lpstr>
      <vt:lpstr>1] 스타트업과 문화</vt:lpstr>
      <vt:lpstr>스타트업과 문화</vt:lpstr>
      <vt:lpstr>PowerPoint 프레젠테이션</vt:lpstr>
      <vt:lpstr>문화가 창업을 이끈다</vt:lpstr>
      <vt:lpstr>문화를 만드는 제도의 힘</vt:lpstr>
      <vt:lpstr>2]출발은 학교와 학제의 변화에서부터 </vt:lpstr>
      <vt:lpstr>PowerPoint 프레젠테이션</vt:lpstr>
      <vt:lpstr>PowerPoint 프레젠테이션</vt:lpstr>
      <vt:lpstr>2]지방대 폐교와 학력 양극화 문제</vt:lpstr>
      <vt:lpstr>지방대 폐교와 양극화 문제</vt:lpstr>
      <vt:lpstr>PowerPoint 프레젠테이션</vt:lpstr>
      <vt:lpstr>PowerPoint 프레젠테이션</vt:lpstr>
      <vt:lpstr>-창업 중심 대학의 방향성과 공교육 변화를 위한 무한 도전</vt:lpstr>
      <vt:lpstr>PowerPoint 프레젠테이션</vt:lpstr>
      <vt:lpstr>PowerPoint 프레젠테이션</vt:lpstr>
      <vt:lpstr>3]정책 자금 지원 방식의 변화</vt:lpstr>
      <vt:lpstr>투자는 많아져도 생존률은 제자리에</vt:lpstr>
      <vt:lpstr>스스로 절벽을 타고 오르는 힘</vt:lpstr>
      <vt:lpstr>4]스타트업 담당 공무원의 동반 성장</vt:lpstr>
      <vt:lpstr>PowerPoint 프레젠테이션</vt:lpstr>
      <vt:lpstr>PowerPoint 프레젠테이션</vt:lpstr>
      <vt:lpstr>PowerPoint 프레젠테이션</vt:lpstr>
      <vt:lpstr>요약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성연 원</dc:creator>
  <cp:lastModifiedBy>성연 원</cp:lastModifiedBy>
  <cp:revision>18</cp:revision>
  <dcterms:created xsi:type="dcterms:W3CDTF">2025-10-14T12:17:06Z</dcterms:created>
  <dcterms:modified xsi:type="dcterms:W3CDTF">2025-10-22T03:42:58Z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